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76.xml.rels" ContentType="application/vnd.openxmlformats-package.relationships+xml"/>
  <Override PartName="/ppt/notesSlides/_rels/notesSlide75.xml.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57.xml.rels" ContentType="application/vnd.openxmlformats-package.relationships+xml"/>
  <Override PartName="/ppt/notesSlides/_rels/notesSlide55.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38.xml.rels" ContentType="application/vnd.openxmlformats-package.relationships+xml"/>
  <Override PartName="/ppt/notesSlides/_rels/notesSlide41.xml.rels" ContentType="application/vnd.openxmlformats-package.relationships+xml"/>
  <Override PartName="/ppt/notesSlides/_rels/notesSlide13.xml.rels" ContentType="application/vnd.openxmlformats-package.relationships+xml"/>
  <Override PartName="/ppt/notesSlides/_rels/notesSlide40.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4.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73.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30.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71.xml.rels" ContentType="application/vnd.openxmlformats-package.relationships+xml"/>
  <Override PartName="/ppt/notesSlides/_rels/notesSlide5.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72.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19.xml.rels" ContentType="application/vnd.openxmlformats-package.relationships+xml"/>
  <Override PartName="/ppt/notesSlides/_rels/notesSlide25.xml.rels" ContentType="application/vnd.openxmlformats-package.relationships+xml"/>
  <Override PartName="/ppt/notesSlides/_rels/notesSlide37.xml.rels" ContentType="application/vnd.openxmlformats-package.relationships+xml"/>
  <Override PartName="/ppt/notesSlides/notesSlide69.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74.xml" ContentType="application/vnd.openxmlformats-officedocument.presentationml.notesSlide+xml"/>
  <Override PartName="/ppt/notesSlides/notesSlide14.xml" ContentType="application/vnd.openxmlformats-officedocument.presentationml.notesSlide+xml"/>
  <Override PartName="/ppt/notesSlides/notesSlide73.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75.xml" ContentType="application/vnd.openxmlformats-officedocument.presentationml.notesSlide+xml"/>
  <Override PartName="/ppt/notesSlides/notesSlide15.xml" ContentType="application/vnd.openxmlformats-officedocument.presentationml.notesSlide+xml"/>
  <Override PartName="/ppt/notesSlides/notesSlide76.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70.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72.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46.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media/image109.png" ContentType="image/png"/>
  <Override PartName="/ppt/media/image108.png" ContentType="image/png"/>
  <Override PartName="/ppt/media/image98.png" ContentType="image/png"/>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90.png" ContentType="image/png"/>
  <Override PartName="/ppt/media/image105.png" ContentType="image/png"/>
  <Override PartName="/ppt/media/image87.png" ContentType="image/png"/>
  <Override PartName="/ppt/media/image104.png" ContentType="image/png"/>
  <Override PartName="/ppt/media/image86.png" ContentType="image/png"/>
  <Override PartName="/ppt/media/image102.png" ContentType="image/png"/>
  <Override PartName="/ppt/media/image84.png" ContentType="image/png"/>
  <Override PartName="/ppt/media/image100.png" ContentType="image/png"/>
  <Override PartName="/ppt/media/image82.png" ContentType="image/png"/>
  <Override PartName="/ppt/media/image81.png" ContentType="image/png"/>
  <Override PartName="/ppt/media/image80.png" ContentType="image/png"/>
  <Override PartName="/ppt/media/image36.wmf" ContentType="image/x-wmf"/>
  <Override PartName="/ppt/media/image35.wmf" ContentType="image/x-wmf"/>
  <Override PartName="/ppt/media/image40.png" ContentType="image/png"/>
  <Override PartName="/ppt/media/image65.png" ContentType="image/png"/>
  <Override PartName="/ppt/media/image64.png" ContentType="image/png"/>
  <Override PartName="/ppt/media/image62.png" ContentType="image/png"/>
  <Override PartName="/ppt/media/image31.wmf" ContentType="image/x-wmf"/>
  <Override PartName="/ppt/media/image56.wmf" ContentType="image/x-wmf"/>
  <Override PartName="/ppt/media/image61.png" ContentType="image/png"/>
  <Override PartName="/ppt/media/image30.wmf" ContentType="image/x-wmf"/>
  <Override PartName="/ppt/media/image55.wmf" ContentType="image/x-wmf"/>
  <Override PartName="/ppt/media/image60.png" ContentType="image/png"/>
  <Override PartName="/ppt/media/image28.wmf" ContentType="image/x-wmf"/>
  <Override PartName="/ppt/media/image33.png" ContentType="image/png"/>
  <Override PartName="/ppt/media/image27.wmf" ContentType="image/x-wmf"/>
  <Override PartName="/ppt/media/image26.wmf" ContentType="image/x-wmf"/>
  <Override PartName="/ppt/media/image103.png" ContentType="image/png"/>
  <Override PartName="/ppt/media/image85.png" ContentType="image/png"/>
  <Override PartName="/ppt/media/image4.png" ContentType="image/png"/>
  <Override PartName="/ppt/media/image79.png" ContentType="image/png"/>
  <Override PartName="/ppt/media/image54.wmf" ContentType="image/x-wmf"/>
  <Override PartName="/ppt/media/image107.png" ContentType="image/png"/>
  <Override PartName="/ppt/media/image89.png" ContentType="image/png"/>
  <Override PartName="/ppt/media/image24.jpeg" ContentType="image/jpeg"/>
  <Override PartName="/ppt/media/image8.png" ContentType="image/png"/>
  <Override PartName="/ppt/media/image63.png" ContentType="image/png"/>
  <Override PartName="/ppt/media/image101.png" ContentType="image/png"/>
  <Override PartName="/ppt/media/image83.png" ContentType="image/png"/>
  <Override PartName="/ppt/media/image2.png" ContentType="image/png"/>
  <Override PartName="/ppt/media/image29.png" ContentType="image/png"/>
  <Override PartName="/ppt/media/image25.png" ContentType="image/png"/>
  <Override PartName="/ppt/media/image23.png" ContentType="image/png"/>
  <Override PartName="/ppt/media/image21.png" ContentType="image/png"/>
  <Override PartName="/ppt/media/image115.png" ContentType="image/png"/>
  <Override PartName="/ppt/media/image97.png" ContentType="image/png"/>
  <Override PartName="/ppt/media/image9.jpeg" ContentType="image/jpeg"/>
  <Override PartName="/ppt/media/image46.png" ContentType="image/png"/>
  <Override PartName="/ppt/media/image18.png" ContentType="image/png"/>
  <Override PartName="/ppt/media/image32.wmf" ContentType="image/x-wmf"/>
  <Override PartName="/ppt/media/image57.png" ContentType="image/png"/>
  <Override PartName="/ppt/media/image5.jpeg" ContentType="image/jpeg"/>
  <Override PartName="/ppt/media/image1.jpeg" ContentType="image/jpeg"/>
  <Override PartName="/ppt/media/image7.jpeg" ContentType="image/jpeg"/>
  <Override PartName="/ppt/media/image12.png" ContentType="image/png"/>
  <Override PartName="/ppt/media/image106.png" ContentType="image/png"/>
  <Override PartName="/ppt/media/image88.png" ContentType="image/png"/>
  <Override PartName="/ppt/media/image19.jpeg" ContentType="image/jpeg"/>
  <Override PartName="/ppt/media/image3.jpeg" ContentType="image/jpeg"/>
  <Override PartName="/ppt/media/image37.png" ContentType="image/png"/>
  <Override PartName="/ppt/media/image10.png" ContentType="image/png"/>
  <Override PartName="/ppt/media/image14.png" ContentType="image/png"/>
  <Override PartName="/ppt/media/image48.png" ContentType="image/png"/>
  <Override PartName="/ppt/media/image15.jpeg" ContentType="image/jpeg"/>
  <Override PartName="/ppt/media/image47.tif" ContentType="image/tiff"/>
  <Override PartName="/ppt/media/image13.jpeg" ContentType="image/jpeg"/>
  <Override PartName="/ppt/media/image99.png" ContentType="image/png"/>
  <Override PartName="/ppt/media/image11.jpeg" ContentType="image/jpeg"/>
  <Override PartName="/ppt/media/image58.png" ContentType="image/png"/>
  <Override PartName="/ppt/media/image16.jpeg" ContentType="image/jpeg"/>
  <Override PartName="/ppt/media/image38.wmf" ContentType="image/x-wmf"/>
  <Override PartName="/ppt/media/image43.png" ContentType="image/png"/>
  <Override PartName="/ppt/media/image17.jpeg" ContentType="image/jpeg"/>
  <Override PartName="/ppt/media/image68.png" ContentType="image/png"/>
  <Override PartName="/ppt/media/image39.wmf" ContentType="image/x-wmf"/>
  <Override PartName="/ppt/media/image66.png" ContentType="image/png"/>
  <Override PartName="/ppt/media/image41.wmf" ContentType="image/x-wmf"/>
  <Override PartName="/ppt/media/image71.png" ContentType="image/png"/>
  <Override PartName="/ppt/media/image42.png" ContentType="image/png"/>
  <Override PartName="/ppt/media/image6.jpeg" ContentType="image/jpeg"/>
  <Override PartName="/ppt/media/image67.png" ContentType="image/png"/>
  <Override PartName="/ppt/media/image22.jpeg" ContentType="image/jpeg"/>
  <Override PartName="/ppt/media/image69.png" ContentType="image/png"/>
  <Override PartName="/ppt/media/image44.wmf" ContentType="image/x-wmf"/>
  <Override PartName="/ppt/media/image74.png" ContentType="image/png"/>
  <Override PartName="/ppt/media/image45.wmf" ContentType="image/x-wmf"/>
  <Override PartName="/ppt/media/image50.wmf" ContentType="image/x-wmf"/>
  <Override PartName="/ppt/media/image75.png" ContentType="image/png"/>
  <Override PartName="/ppt/media/image49.wmf" ContentType="image/x-wmf"/>
  <Override PartName="/ppt/media/image51.png" ContentType="image/png"/>
  <Override PartName="/ppt/media/image76.png" ContentType="image/png"/>
  <Override PartName="/ppt/media/image53.png" ContentType="image/png"/>
  <Override PartName="/ppt/media/image52.tif" ContentType="image/tiff"/>
  <Override PartName="/ppt/media/image78.png" ContentType="image/png"/>
  <Override PartName="/ppt/media/image34.wmf" ContentType="image/x-wmf"/>
  <Override PartName="/ppt/media/image59.png" ContentType="image/png"/>
  <Override PartName="/ppt/media/image70.png" ContentType="image/png"/>
  <Override PartName="/ppt/media/image72.png" ContentType="image/png"/>
  <Override PartName="/ppt/media/image73.png" ContentType="image/png"/>
  <Override PartName="/ppt/media/image20.png" ContentType="image/png"/>
  <Override PartName="/ppt/media/image77.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74.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75.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Lst>
  <p:sldSz cx="14630400" cy="8229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d</a:t>
            </a:r>
            <a:r>
              <a:rPr b="0" lang="fr-FR" sz="4400" spc="-1" strike="noStrike">
                <a:latin typeface="Arial"/>
              </a:rPr>
              <a:t>é</a:t>
            </a:r>
            <a:r>
              <a:rPr b="0" lang="fr-FR" sz="4400" spc="-1" strike="noStrike">
                <a:latin typeface="Arial"/>
              </a:rPr>
              <a:t>p</a:t>
            </a:r>
            <a:r>
              <a:rPr b="0" lang="fr-FR" sz="4400" spc="-1" strike="noStrike">
                <a:latin typeface="Arial"/>
              </a:rPr>
              <a:t>l</a:t>
            </a:r>
            <a:r>
              <a:rPr b="0" lang="fr-FR" sz="4400" spc="-1" strike="noStrike">
                <a:latin typeface="Arial"/>
              </a:rPr>
              <a:t>a</a:t>
            </a:r>
            <a:r>
              <a:rPr b="0" lang="fr-FR" sz="4400" spc="-1" strike="noStrike">
                <a:latin typeface="Arial"/>
              </a:rPr>
              <a:t>c</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a</a:t>
            </a:r>
            <a:r>
              <a:rPr b="0" lang="fr-FR" sz="4400" spc="-1" strike="noStrike">
                <a:latin typeface="Arial"/>
              </a:rPr>
              <a:t> </a:t>
            </a:r>
            <a:r>
              <a:rPr b="0" lang="fr-FR" sz="4400" spc="-1" strike="noStrike">
                <a:latin typeface="Arial"/>
              </a:rPr>
              <a:t>d</a:t>
            </a:r>
            <a:r>
              <a:rPr b="0" lang="fr-FR" sz="4400" spc="-1" strike="noStrike">
                <a:latin typeface="Arial"/>
              </a:rPr>
              <a:t>i</a:t>
            </a:r>
            <a:r>
              <a:rPr b="0" lang="fr-FR" sz="4400" spc="-1" strike="noStrike">
                <a:latin typeface="Arial"/>
              </a:rPr>
              <a:t>a</a:t>
            </a:r>
            <a:r>
              <a:rPr b="0" lang="fr-FR" sz="4400" spc="-1" strike="noStrike">
                <a:latin typeface="Arial"/>
              </a:rPr>
              <a:t>p</a:t>
            </a:r>
            <a:r>
              <a:rPr b="0" lang="fr-FR" sz="4400" spc="-1" strike="noStrike">
                <a:latin typeface="Arial"/>
              </a:rPr>
              <a:t>o</a:t>
            </a:r>
            <a:endParaRPr b="0" lang="fr-FR" sz="4400" spc="-1" strike="noStrike">
              <a:latin typeface="Arial"/>
            </a:endParaRPr>
          </a:p>
        </p:txBody>
      </p:sp>
      <p:sp>
        <p:nvSpPr>
          <p:cNvPr id="390"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a:t>
            </a:r>
            <a:r>
              <a:rPr b="0" lang="fr-FR" sz="2000" spc="-1" strike="noStrike">
                <a:latin typeface="Arial"/>
              </a:rPr>
              <a:t>format des notes</a:t>
            </a:r>
            <a:endParaRPr b="0" lang="fr-FR" sz="2000" spc="-1" strike="noStrike">
              <a:latin typeface="Arial"/>
            </a:endParaRPr>
          </a:p>
        </p:txBody>
      </p:sp>
      <p:sp>
        <p:nvSpPr>
          <p:cNvPr id="391"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392"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393"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394" name="PlaceHolder 6"/>
          <p:cNvSpPr>
            <a:spLocks noGrp="1"/>
          </p:cNvSpPr>
          <p:nvPr>
            <p:ph type="sldNum"/>
          </p:nvPr>
        </p:nvSpPr>
        <p:spPr>
          <a:xfrm>
            <a:off x="4278960" y="10157400"/>
            <a:ext cx="3280680" cy="534240"/>
          </a:xfrm>
          <a:prstGeom prst="rect">
            <a:avLst/>
          </a:prstGeom>
        </p:spPr>
        <p:txBody>
          <a:bodyPr lIns="0" rIns="0" tIns="0" bIns="0" anchor="b"/>
          <a:p>
            <a:pPr algn="r"/>
            <a:fld id="{2BF244FB-D98D-4212-A934-71A6991C50FF}"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685800" y="1143000"/>
            <a:ext cx="5485680" cy="3085560"/>
          </a:xfrm>
          <a:prstGeom prst="rect">
            <a:avLst/>
          </a:prstGeom>
        </p:spPr>
      </p:sp>
      <p:sp>
        <p:nvSpPr>
          <p:cNvPr id="833"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1) FetchHDFS:</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Retrieves a file from HDFS. The content of the incoming FlowFile is replaced by the content of the file in HDFS.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file in HDFS is left intact without any changes being made to it.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2) GetHDFS:</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Fetch files from Hadoop Distributed File System (HDFS) into FlowFiles.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will delete the file from HDFS after fetching it.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3) GetHDFSSequenceFile</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Fetch sequence files from Hadoop Distributed File System (HDFS) into FlowFiles</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4) ListHDFS</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Retrieves a listing of files from HDFS.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For each file that is listed in HDFS, creates a FlowFile that represents the HDFS file so that it can be fetched in conjunction with ListHDFS.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is designed to run on Primary Node only in a cluster.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If the primary node changes, the new Primary Node will pick up where the previous node left off without duplicating all of the data.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Unlike GetHDFS, this Processor does not delete any data from HDFS.</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5) PutHDFS</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Write FlowFile data to Hadoop Distributed File System (HDFS)</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83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DA512C6-646D-40AA-9416-C8481CC6208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685800" y="1143000"/>
            <a:ext cx="5485680" cy="3085560"/>
          </a:xfrm>
          <a:prstGeom prst="rect">
            <a:avLst/>
          </a:prstGeom>
        </p:spPr>
      </p:sp>
      <p:sp>
        <p:nvSpPr>
          <p:cNvPr id="86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nifi.properties file</a:t>
            </a:r>
            <a:endParaRPr b="0" lang="fr-FR" sz="2000" spc="-1" strike="noStrike">
              <a:latin typeface="Arial"/>
            </a:endParaRPr>
          </a:p>
          <a:p>
            <a:pPr marL="216000" indent="-215640">
              <a:lnSpc>
                <a:spcPct val="100000"/>
              </a:lnSpc>
            </a:pPr>
            <a:endParaRPr b="0" lang="fr-FR" sz="20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We will start by looking at the nifi.properties file located in the conf directory of the NiFi installation.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 file is broken up in to sections (Core Properties, H2 Settings, FlowFile Repository, Content Repository, Provenance Repository, Component Status Repository, Site to </a:t>
            </a:r>
            <a:r>
              <a:rPr b="0" lang="fr-FR" sz="1200" spc="-1" strike="noStrike">
                <a:solidFill>
                  <a:srgbClr val="000000"/>
                </a:solidFill>
                <a:latin typeface="+mn-lt"/>
                <a:ea typeface="+mn-ea"/>
              </a:rPr>
              <a:t>Site properties, Web Properties, Security properties, and Cluster properties).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 various properties that make up each of these sections come pre-configured with default values.  </a:t>
            </a:r>
            <a:endParaRPr b="0" lang="fr-FR" sz="1200" spc="-1" strike="noStrike">
              <a:latin typeface="Arial"/>
            </a:endParaRPr>
          </a:p>
          <a:p>
            <a:pPr>
              <a:lnSpc>
                <a:spcPct val="100000"/>
              </a:lnSpc>
            </a:pPr>
            <a:endParaRPr b="0" lang="fr-FR" sz="1200" spc="-1" strike="noStrike">
              <a:latin typeface="Arial"/>
            </a:endParaRPr>
          </a:p>
        </p:txBody>
      </p:sp>
      <p:sp>
        <p:nvSpPr>
          <p:cNvPr id="86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08C5FDB-DC29-4E70-920B-780C5670B4D4}"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685800" y="1143000"/>
            <a:ext cx="5485680" cy="3085560"/>
          </a:xfrm>
          <a:prstGeom prst="rect">
            <a:avLst/>
          </a:prstGeom>
        </p:spPr>
      </p:sp>
      <p:sp>
        <p:nvSpPr>
          <p:cNvPr id="86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a:t>
            </a:r>
            <a:r>
              <a:rPr b="1" lang="fr-FR" sz="2000" spc="-1" strike="noStrike">
                <a:latin typeface="Arial"/>
              </a:rPr>
              <a:t>pr</a:t>
            </a:r>
            <a:r>
              <a:rPr b="1" lang="fr-FR" sz="2000" spc="-1" strike="noStrike">
                <a:latin typeface="Arial"/>
              </a:rPr>
              <a:t>o</a:t>
            </a:r>
            <a:r>
              <a:rPr b="1" lang="fr-FR" sz="2000" spc="-1" strike="noStrike">
                <a:latin typeface="Arial"/>
              </a:rPr>
              <a:t>p</a:t>
            </a:r>
            <a:r>
              <a:rPr b="1" lang="fr-FR" sz="2000" spc="-1" strike="noStrike">
                <a:latin typeface="Arial"/>
              </a:rPr>
              <a:t>er</a:t>
            </a:r>
            <a:r>
              <a:rPr b="1" lang="fr-FR" sz="2000" spc="-1" strike="noStrike">
                <a:latin typeface="Arial"/>
              </a:rPr>
              <a:t>ti</a:t>
            </a:r>
            <a:r>
              <a:rPr b="1" lang="fr-FR" sz="2000" spc="-1" strike="noStrike">
                <a:latin typeface="Arial"/>
              </a:rPr>
              <a:t>e</a:t>
            </a:r>
            <a:r>
              <a:rPr b="1" lang="fr-FR" sz="2000" spc="-1" strike="noStrike">
                <a:latin typeface="Arial"/>
              </a:rPr>
              <a:t>s </a:t>
            </a:r>
            <a:r>
              <a:rPr b="1" lang="fr-FR" sz="2000" spc="-1" strike="noStrike">
                <a:latin typeface="Arial"/>
              </a:rPr>
              <a:t>- </a:t>
            </a:r>
            <a:r>
              <a:rPr b="1" lang="fr-FR" sz="2000" spc="-1" strike="noStrike">
                <a:latin typeface="Arial"/>
              </a:rPr>
              <a:t>C</a:t>
            </a:r>
            <a:r>
              <a:rPr b="1" lang="fr-FR" sz="2000" spc="-1" strike="noStrike">
                <a:latin typeface="Arial"/>
              </a:rPr>
              <a:t>or</a:t>
            </a:r>
            <a:r>
              <a:rPr b="1" lang="fr-FR" sz="2000" spc="-1" strike="noStrike">
                <a:latin typeface="Arial"/>
              </a:rPr>
              <a:t>e </a:t>
            </a:r>
            <a:r>
              <a:rPr b="1" lang="fr-FR" sz="2000" spc="-1" strike="noStrike">
                <a:latin typeface="Arial"/>
              </a:rPr>
              <a:t>P</a:t>
            </a:r>
            <a:r>
              <a:rPr b="1" lang="fr-FR" sz="2000" spc="-1" strike="noStrike">
                <a:latin typeface="Arial"/>
              </a:rPr>
              <a:t>ro</a:t>
            </a:r>
            <a:r>
              <a:rPr b="1" lang="fr-FR" sz="2000" spc="-1" strike="noStrike">
                <a:latin typeface="Arial"/>
              </a:rPr>
              <a:t>p</a:t>
            </a:r>
            <a:r>
              <a:rPr b="1" lang="fr-FR" sz="2000" spc="-1" strike="noStrike">
                <a:latin typeface="Arial"/>
              </a:rPr>
              <a:t>er</a:t>
            </a:r>
            <a:r>
              <a:rPr b="1" lang="fr-FR" sz="2000" spc="-1" strike="noStrike">
                <a:latin typeface="Arial"/>
              </a:rPr>
              <a:t>ti</a:t>
            </a:r>
            <a:r>
              <a:rPr b="1" lang="fr-FR" sz="2000" spc="-1" strike="noStrike">
                <a:latin typeface="Arial"/>
              </a:rPr>
              <a:t>e</a:t>
            </a:r>
            <a:r>
              <a:rPr b="1" lang="fr-FR" sz="2000" spc="-1" strike="noStrike">
                <a:latin typeface="Arial"/>
              </a:rPr>
              <a:t>s</a:t>
            </a:r>
            <a:endParaRPr b="0" lang="fr-FR" sz="2000" spc="-1" strike="noStrike">
              <a:latin typeface="Arial"/>
            </a:endParaRPr>
          </a:p>
          <a:p>
            <a:pPr marL="216000" indent="-215640">
              <a:lnSpc>
                <a:spcPct val="100000"/>
              </a:lnSpc>
            </a:pPr>
            <a:endParaRPr b="0" lang="fr-FR" sz="20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In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Cor</a:t>
            </a:r>
            <a:r>
              <a:rPr b="0" lang="fr-FR" sz="1200" spc="-1" strike="noStrike">
                <a:solidFill>
                  <a:srgbClr val="000000"/>
                </a:solidFill>
                <a:latin typeface="+mn-lt"/>
                <a:ea typeface="+mn-ea"/>
              </a:rPr>
              <a:t>e </a:t>
            </a:r>
            <a:r>
              <a:rPr b="0" lang="fr-FR" sz="1200" spc="-1" strike="noStrike">
                <a:solidFill>
                  <a:srgbClr val="000000"/>
                </a:solidFill>
                <a:latin typeface="+mn-lt"/>
                <a:ea typeface="+mn-ea"/>
              </a:rPr>
              <a:t>Pro</a:t>
            </a:r>
            <a:r>
              <a:rPr b="0" lang="fr-FR" sz="1200" spc="-1" strike="noStrike">
                <a:solidFill>
                  <a:srgbClr val="000000"/>
                </a:solidFill>
                <a:latin typeface="+mn-lt"/>
                <a:ea typeface="+mn-ea"/>
              </a:rPr>
              <a:t>per</a:t>
            </a:r>
            <a:r>
              <a:rPr b="0" lang="fr-FR" sz="1200" spc="-1" strike="noStrike">
                <a:solidFill>
                  <a:srgbClr val="000000"/>
                </a:solidFill>
                <a:latin typeface="+mn-lt"/>
                <a:ea typeface="+mn-ea"/>
              </a:rPr>
              <a:t>ties </a:t>
            </a:r>
            <a:r>
              <a:rPr b="0" lang="fr-FR" sz="1200" spc="-1" strike="noStrike">
                <a:solidFill>
                  <a:srgbClr val="000000"/>
                </a:solidFill>
                <a:latin typeface="+mn-lt"/>
                <a:ea typeface="+mn-ea"/>
              </a:rPr>
              <a:t>sec</a:t>
            </a:r>
            <a:r>
              <a:rPr b="0" lang="fr-FR" sz="1200" spc="-1" strike="noStrike">
                <a:solidFill>
                  <a:srgbClr val="000000"/>
                </a:solidFill>
                <a:latin typeface="+mn-lt"/>
                <a:ea typeface="+mn-ea"/>
              </a:rPr>
              <a:t>tion </a:t>
            </a:r>
            <a:r>
              <a:rPr b="0" lang="fr-FR" sz="1200" spc="-1" strike="noStrike">
                <a:solidFill>
                  <a:srgbClr val="000000"/>
                </a:solidFill>
                <a:latin typeface="+mn-lt"/>
                <a:ea typeface="+mn-ea"/>
              </a:rPr>
              <a:t>the</a:t>
            </a:r>
            <a:r>
              <a:rPr b="0" lang="fr-FR" sz="1200" spc="-1" strike="noStrike">
                <a:solidFill>
                  <a:srgbClr val="000000"/>
                </a:solidFill>
                <a:latin typeface="+mn-lt"/>
                <a:ea typeface="+mn-ea"/>
              </a:rPr>
              <a:t>re </a:t>
            </a:r>
            <a:r>
              <a:rPr b="0" lang="fr-FR" sz="1200" spc="-1" strike="noStrike">
                <a:solidFill>
                  <a:srgbClr val="000000"/>
                </a:solidFill>
                <a:latin typeface="+mn-lt"/>
                <a:ea typeface="+mn-ea"/>
              </a:rPr>
              <a:t>is </a:t>
            </a:r>
            <a:r>
              <a:rPr b="0" lang="fr-FR" sz="1200" spc="-1" strike="noStrike">
                <a:solidFill>
                  <a:srgbClr val="000000"/>
                </a:solidFill>
                <a:latin typeface="+mn-lt"/>
                <a:ea typeface="+mn-ea"/>
              </a:rPr>
              <a:t>onl</a:t>
            </a:r>
            <a:r>
              <a:rPr b="0" lang="fr-FR" sz="1200" spc="-1" strike="noStrike">
                <a:solidFill>
                  <a:srgbClr val="000000"/>
                </a:solidFill>
                <a:latin typeface="+mn-lt"/>
                <a:ea typeface="+mn-ea"/>
              </a:rPr>
              <a:t>y </a:t>
            </a:r>
            <a:r>
              <a:rPr b="0" lang="fr-FR" sz="1200" spc="-1" strike="noStrike">
                <a:solidFill>
                  <a:srgbClr val="000000"/>
                </a:solidFill>
                <a:latin typeface="+mn-lt"/>
                <a:ea typeface="+mn-ea"/>
              </a:rPr>
              <a:t>one </a:t>
            </a:r>
            <a:r>
              <a:rPr b="0" lang="fr-FR" sz="1200" spc="-1" strike="noStrike">
                <a:solidFill>
                  <a:srgbClr val="000000"/>
                </a:solidFill>
                <a:latin typeface="+mn-lt"/>
                <a:ea typeface="+mn-ea"/>
              </a:rPr>
              <a:t>pro</a:t>
            </a:r>
            <a:r>
              <a:rPr b="0" lang="fr-FR" sz="1200" spc="-1" strike="noStrike">
                <a:solidFill>
                  <a:srgbClr val="000000"/>
                </a:solidFill>
                <a:latin typeface="+mn-lt"/>
                <a:ea typeface="+mn-ea"/>
              </a:rPr>
              <a:t>per</a:t>
            </a:r>
            <a:r>
              <a:rPr b="0" lang="fr-FR" sz="1200" spc="-1" strike="noStrike">
                <a:solidFill>
                  <a:srgbClr val="000000"/>
                </a:solidFill>
                <a:latin typeface="+mn-lt"/>
                <a:ea typeface="+mn-ea"/>
              </a:rPr>
              <a:t>ty </a:t>
            </a:r>
            <a:r>
              <a:rPr b="0" lang="fr-FR" sz="1200" spc="-1" strike="noStrike">
                <a:solidFill>
                  <a:srgbClr val="000000"/>
                </a:solidFill>
                <a:latin typeface="+mn-lt"/>
                <a:ea typeface="+mn-ea"/>
              </a:rPr>
              <a:t>in </a:t>
            </a:r>
            <a:r>
              <a:rPr b="0" lang="fr-FR" sz="1200" spc="-1" strike="noStrike">
                <a:solidFill>
                  <a:srgbClr val="000000"/>
                </a:solidFill>
                <a:latin typeface="+mn-lt"/>
                <a:ea typeface="+mn-ea"/>
              </a:rPr>
              <a:t>this </a:t>
            </a:r>
            <a:r>
              <a:rPr b="0" lang="fr-FR" sz="1200" spc="-1" strike="noStrike">
                <a:solidFill>
                  <a:srgbClr val="000000"/>
                </a:solidFill>
                <a:latin typeface="+mn-lt"/>
                <a:ea typeface="+mn-ea"/>
              </a:rPr>
              <a:t>sec</a:t>
            </a:r>
            <a:r>
              <a:rPr b="0" lang="fr-FR" sz="1200" spc="-1" strike="noStrike">
                <a:solidFill>
                  <a:srgbClr val="000000"/>
                </a:solidFill>
                <a:latin typeface="+mn-lt"/>
                <a:ea typeface="+mn-ea"/>
              </a:rPr>
              <a:t>tion </a:t>
            </a:r>
            <a:r>
              <a:rPr b="0" lang="fr-FR" sz="1200" spc="-1" strike="noStrike">
                <a:solidFill>
                  <a:srgbClr val="000000"/>
                </a:solidFill>
                <a:latin typeface="+mn-lt"/>
                <a:ea typeface="+mn-ea"/>
              </a:rPr>
              <a:t>tha</a:t>
            </a:r>
            <a:r>
              <a:rPr b="0" lang="fr-FR" sz="1200" spc="-1" strike="noStrike">
                <a:solidFill>
                  <a:srgbClr val="000000"/>
                </a:solidFill>
                <a:latin typeface="+mn-lt"/>
                <a:ea typeface="+mn-ea"/>
              </a:rPr>
              <a:t>t </a:t>
            </a:r>
            <a:r>
              <a:rPr b="0" lang="fr-FR" sz="1200" spc="-1" strike="noStrike">
                <a:solidFill>
                  <a:srgbClr val="000000"/>
                </a:solidFill>
                <a:latin typeface="+mn-lt"/>
                <a:ea typeface="+mn-ea"/>
              </a:rPr>
              <a:t>has </a:t>
            </a:r>
            <a:r>
              <a:rPr b="0" lang="fr-FR" sz="1200" spc="-1" strike="noStrike">
                <a:solidFill>
                  <a:srgbClr val="000000"/>
                </a:solidFill>
                <a:latin typeface="+mn-lt"/>
                <a:ea typeface="+mn-ea"/>
              </a:rPr>
              <a:t>an </a:t>
            </a:r>
            <a:r>
              <a:rPr b="0" lang="fr-FR" sz="1200" spc="-1" strike="noStrike">
                <a:solidFill>
                  <a:srgbClr val="000000"/>
                </a:solidFill>
                <a:latin typeface="+mn-lt"/>
                <a:ea typeface="+mn-ea"/>
              </a:rPr>
              <a:t>imp</a:t>
            </a:r>
            <a:r>
              <a:rPr b="0" lang="fr-FR" sz="1200" spc="-1" strike="noStrike">
                <a:solidFill>
                  <a:srgbClr val="000000"/>
                </a:solidFill>
                <a:latin typeface="+mn-lt"/>
                <a:ea typeface="+mn-ea"/>
              </a:rPr>
              <a:t>act </a:t>
            </a:r>
            <a:r>
              <a:rPr b="0" lang="fr-FR" sz="1200" spc="-1" strike="noStrike">
                <a:solidFill>
                  <a:srgbClr val="000000"/>
                </a:solidFill>
                <a:latin typeface="+mn-lt"/>
                <a:ea typeface="+mn-ea"/>
              </a:rPr>
              <a:t>on </a:t>
            </a:r>
            <a:r>
              <a:rPr b="0" lang="fr-FR" sz="1200" spc="-1" strike="noStrike">
                <a:solidFill>
                  <a:srgbClr val="000000"/>
                </a:solidFill>
                <a:latin typeface="+mn-lt"/>
                <a:ea typeface="+mn-ea"/>
              </a:rPr>
              <a:t>NiFi</a:t>
            </a:r>
            <a:r>
              <a:rPr b="0" lang="fr-FR" sz="1200" spc="-1" strike="noStrike">
                <a:solidFill>
                  <a:srgbClr val="000000"/>
                </a:solidFill>
                <a:latin typeface="+mn-lt"/>
                <a:ea typeface="+mn-ea"/>
              </a:rPr>
              <a:t>, </a:t>
            </a:r>
            <a:r>
              <a:rPr b="0" lang="fr-FR" sz="1200" spc="-1" strike="noStrike">
                <a:solidFill>
                  <a:srgbClr val="000000"/>
                </a:solidFill>
                <a:latin typeface="+mn-lt"/>
                <a:ea typeface="+mn-ea"/>
              </a:rPr>
              <a:t>per</a:t>
            </a:r>
            <a:r>
              <a:rPr b="0" lang="fr-FR" sz="1200" spc="-1" strike="noStrike">
                <a:solidFill>
                  <a:srgbClr val="000000"/>
                </a:solidFill>
                <a:latin typeface="+mn-lt"/>
                <a:ea typeface="+mn-ea"/>
              </a:rPr>
              <a:t>for</a:t>
            </a:r>
            <a:r>
              <a:rPr b="0" lang="fr-FR" sz="1200" spc="-1" strike="noStrike">
                <a:solidFill>
                  <a:srgbClr val="000000"/>
                </a:solidFill>
                <a:latin typeface="+mn-lt"/>
                <a:ea typeface="+mn-ea"/>
              </a:rPr>
              <a:t>ma</a:t>
            </a:r>
            <a:r>
              <a:rPr b="0" lang="fr-FR" sz="1200" spc="-1" strike="noStrike">
                <a:solidFill>
                  <a:srgbClr val="000000"/>
                </a:solidFill>
                <a:latin typeface="+mn-lt"/>
                <a:ea typeface="+mn-ea"/>
              </a:rPr>
              <a:t>nce</a:t>
            </a:r>
            <a:r>
              <a:rPr b="0" lang="fr-FR" sz="1200" spc="-1" strike="noStrike">
                <a:solidFill>
                  <a:srgbClr val="000000"/>
                </a:solidFill>
                <a:latin typeface="+mn-lt"/>
                <a:ea typeface="+mn-ea"/>
              </a:rPr>
              <a:t>: </a:t>
            </a:r>
            <a:r>
              <a:rPr b="1" lang="fr-FR" sz="2000" spc="-1" strike="noStrike">
                <a:solidFill>
                  <a:srgbClr val="000000"/>
                </a:solidFill>
                <a:latin typeface="+mn-lt"/>
                <a:ea typeface="+mn-ea"/>
              </a:rPr>
              <a:t>ni</a:t>
            </a:r>
            <a:r>
              <a:rPr b="1" lang="fr-FR" sz="2000" spc="-1" strike="noStrike">
                <a:solidFill>
                  <a:srgbClr val="000000"/>
                </a:solidFill>
                <a:latin typeface="+mn-lt"/>
                <a:ea typeface="+mn-ea"/>
              </a:rPr>
              <a:t>fi.</a:t>
            </a:r>
            <a:r>
              <a:rPr b="1" lang="fr-FR" sz="2000" spc="-1" strike="noStrike">
                <a:solidFill>
                  <a:srgbClr val="000000"/>
                </a:solidFill>
                <a:latin typeface="+mn-lt"/>
                <a:ea typeface="+mn-ea"/>
              </a:rPr>
              <a:t>b</a:t>
            </a:r>
            <a:r>
              <a:rPr b="1" lang="fr-FR" sz="2000" spc="-1" strike="noStrike">
                <a:solidFill>
                  <a:srgbClr val="000000"/>
                </a:solidFill>
                <a:latin typeface="+mn-lt"/>
                <a:ea typeface="+mn-ea"/>
              </a:rPr>
              <a:t>o</a:t>
            </a:r>
            <a:r>
              <a:rPr b="1" lang="fr-FR" sz="2000" spc="-1" strike="noStrike">
                <a:solidFill>
                  <a:srgbClr val="000000"/>
                </a:solidFill>
                <a:latin typeface="+mn-lt"/>
                <a:ea typeface="+mn-ea"/>
              </a:rPr>
              <a:t>re</a:t>
            </a:r>
            <a:r>
              <a:rPr b="1" lang="fr-FR" sz="2000" spc="-1" strike="noStrike">
                <a:solidFill>
                  <a:srgbClr val="000000"/>
                </a:solidFill>
                <a:latin typeface="+mn-lt"/>
                <a:ea typeface="+mn-ea"/>
              </a:rPr>
              <a:t>d.</a:t>
            </a:r>
            <a:r>
              <a:rPr b="1" lang="fr-FR" sz="2000" spc="-1" strike="noStrike">
                <a:solidFill>
                  <a:srgbClr val="000000"/>
                </a:solidFill>
                <a:latin typeface="+mn-lt"/>
                <a:ea typeface="+mn-ea"/>
              </a:rPr>
              <a:t>yi</a:t>
            </a:r>
            <a:r>
              <a:rPr b="1" lang="fr-FR" sz="2000" spc="-1" strike="noStrike">
                <a:solidFill>
                  <a:srgbClr val="000000"/>
                </a:solidFill>
                <a:latin typeface="+mn-lt"/>
                <a:ea typeface="+mn-ea"/>
              </a:rPr>
              <a:t>el</a:t>
            </a:r>
            <a:r>
              <a:rPr b="1" lang="fr-FR" sz="2000" spc="-1" strike="noStrike">
                <a:solidFill>
                  <a:srgbClr val="000000"/>
                </a:solidFill>
                <a:latin typeface="+mn-lt"/>
                <a:ea typeface="+mn-ea"/>
              </a:rPr>
              <a:t>d.</a:t>
            </a:r>
            <a:r>
              <a:rPr b="1" lang="fr-FR" sz="2000" spc="-1" strike="noStrike">
                <a:solidFill>
                  <a:srgbClr val="000000"/>
                </a:solidFill>
                <a:latin typeface="+mn-lt"/>
                <a:ea typeface="+mn-ea"/>
              </a:rPr>
              <a:t>d</a:t>
            </a:r>
            <a:r>
              <a:rPr b="1" lang="fr-FR" sz="2000" spc="-1" strike="noStrike">
                <a:solidFill>
                  <a:srgbClr val="000000"/>
                </a:solidFill>
                <a:latin typeface="+mn-lt"/>
                <a:ea typeface="+mn-ea"/>
              </a:rPr>
              <a:t>u</a:t>
            </a:r>
            <a:r>
              <a:rPr b="1" lang="fr-FR" sz="2000" spc="-1" strike="noStrike">
                <a:solidFill>
                  <a:srgbClr val="000000"/>
                </a:solidFill>
                <a:latin typeface="+mn-lt"/>
                <a:ea typeface="+mn-ea"/>
              </a:rPr>
              <a:t>ra</a:t>
            </a:r>
            <a:r>
              <a:rPr b="1" lang="fr-FR" sz="2000" spc="-1" strike="noStrike">
                <a:solidFill>
                  <a:srgbClr val="000000"/>
                </a:solidFill>
                <a:latin typeface="+mn-lt"/>
                <a:ea typeface="+mn-ea"/>
              </a:rPr>
              <a:t>ti</a:t>
            </a:r>
            <a:r>
              <a:rPr b="1" lang="fr-FR" sz="2000" spc="-1" strike="noStrike">
                <a:solidFill>
                  <a:srgbClr val="000000"/>
                </a:solidFill>
                <a:latin typeface="+mn-lt"/>
                <a:ea typeface="+mn-ea"/>
              </a:rPr>
              <a:t>o</a:t>
            </a:r>
            <a:r>
              <a:rPr b="1" lang="fr-FR" sz="2000" spc="-1" strike="noStrike">
                <a:solidFill>
                  <a:srgbClr val="000000"/>
                </a:solidFill>
                <a:latin typeface="+mn-lt"/>
                <a:ea typeface="+mn-ea"/>
              </a:rPr>
              <a:t>n</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T</a:t>
            </a:r>
            <a:r>
              <a:rPr b="0" lang="fr-FR" sz="2000" spc="-1" strike="noStrike">
                <a:solidFill>
                  <a:srgbClr val="000000"/>
                </a:solidFill>
                <a:latin typeface="+mn-lt"/>
                <a:ea typeface="+mn-ea"/>
              </a:rPr>
              <a:t>hi</a:t>
            </a:r>
            <a:r>
              <a:rPr b="0" lang="fr-FR" sz="2000" spc="-1" strike="noStrike">
                <a:solidFill>
                  <a:srgbClr val="000000"/>
                </a:solidFill>
                <a:latin typeface="+mn-lt"/>
                <a:ea typeface="+mn-ea"/>
              </a:rPr>
              <a:t>s </a:t>
            </a:r>
            <a:r>
              <a:rPr b="0" lang="fr-FR" sz="2000" spc="-1" strike="noStrike">
                <a:solidFill>
                  <a:srgbClr val="000000"/>
                </a:solidFill>
                <a:latin typeface="+mn-lt"/>
                <a:ea typeface="+mn-ea"/>
              </a:rPr>
              <a:t>pr</a:t>
            </a:r>
            <a:r>
              <a:rPr b="0" lang="fr-FR" sz="2000" spc="-1" strike="noStrike">
                <a:solidFill>
                  <a:srgbClr val="000000"/>
                </a:solidFill>
                <a:latin typeface="+mn-lt"/>
                <a:ea typeface="+mn-ea"/>
              </a:rPr>
              <a:t>o</a:t>
            </a:r>
            <a:r>
              <a:rPr b="0" lang="fr-FR" sz="2000" spc="-1" strike="noStrike">
                <a:solidFill>
                  <a:srgbClr val="000000"/>
                </a:solidFill>
                <a:latin typeface="+mn-lt"/>
                <a:ea typeface="+mn-ea"/>
              </a:rPr>
              <a:t>p</a:t>
            </a:r>
            <a:r>
              <a:rPr b="0" lang="fr-FR" sz="2000" spc="-1" strike="noStrike">
                <a:solidFill>
                  <a:srgbClr val="000000"/>
                </a:solidFill>
                <a:latin typeface="+mn-lt"/>
                <a:ea typeface="+mn-ea"/>
              </a:rPr>
              <a:t>er</a:t>
            </a:r>
            <a:r>
              <a:rPr b="0" lang="fr-FR" sz="2000" spc="-1" strike="noStrike">
                <a:solidFill>
                  <a:srgbClr val="000000"/>
                </a:solidFill>
                <a:latin typeface="+mn-lt"/>
                <a:ea typeface="+mn-ea"/>
              </a:rPr>
              <a:t>ty </a:t>
            </a:r>
            <a:r>
              <a:rPr b="0" lang="fr-FR" sz="2000" spc="-1" strike="noStrike">
                <a:solidFill>
                  <a:srgbClr val="000000"/>
                </a:solidFill>
                <a:latin typeface="+mn-lt"/>
                <a:ea typeface="+mn-ea"/>
              </a:rPr>
              <a:t>is </a:t>
            </a:r>
            <a:r>
              <a:rPr b="0" lang="fr-FR" sz="2000" spc="-1" strike="noStrike">
                <a:solidFill>
                  <a:srgbClr val="000000"/>
                </a:solidFill>
                <a:latin typeface="+mn-lt"/>
                <a:ea typeface="+mn-ea"/>
              </a:rPr>
              <a:t>d</a:t>
            </a:r>
            <a:r>
              <a:rPr b="0" lang="fr-FR" sz="2000" spc="-1" strike="noStrike">
                <a:solidFill>
                  <a:srgbClr val="000000"/>
                </a:solidFill>
                <a:latin typeface="+mn-lt"/>
                <a:ea typeface="+mn-ea"/>
              </a:rPr>
              <a:t>es</a:t>
            </a:r>
            <a:r>
              <a:rPr b="0" lang="fr-FR" sz="2000" spc="-1" strike="noStrike">
                <a:solidFill>
                  <a:srgbClr val="000000"/>
                </a:solidFill>
                <a:latin typeface="+mn-lt"/>
                <a:ea typeface="+mn-ea"/>
              </a:rPr>
              <a:t>ig</a:t>
            </a:r>
            <a:r>
              <a:rPr b="0" lang="fr-FR" sz="2000" spc="-1" strike="noStrike">
                <a:solidFill>
                  <a:srgbClr val="000000"/>
                </a:solidFill>
                <a:latin typeface="+mn-lt"/>
                <a:ea typeface="+mn-ea"/>
              </a:rPr>
              <a:t>n</a:t>
            </a:r>
            <a:r>
              <a:rPr b="0" lang="fr-FR" sz="2000" spc="-1" strike="noStrike">
                <a:solidFill>
                  <a:srgbClr val="000000"/>
                </a:solidFill>
                <a:latin typeface="+mn-lt"/>
                <a:ea typeface="+mn-ea"/>
              </a:rPr>
              <a:t>e</a:t>
            </a:r>
            <a:r>
              <a:rPr b="0" lang="fr-FR" sz="2000" spc="-1" strike="noStrike">
                <a:solidFill>
                  <a:srgbClr val="000000"/>
                </a:solidFill>
                <a:latin typeface="+mn-lt"/>
                <a:ea typeface="+mn-ea"/>
              </a:rPr>
              <a:t>d </a:t>
            </a:r>
            <a:r>
              <a:rPr b="0" lang="fr-FR" sz="2000" spc="-1" strike="noStrike">
                <a:solidFill>
                  <a:srgbClr val="000000"/>
                </a:solidFill>
                <a:latin typeface="+mn-lt"/>
                <a:ea typeface="+mn-ea"/>
              </a:rPr>
              <a:t>to </a:t>
            </a:r>
            <a:r>
              <a:rPr b="0" lang="fr-FR" sz="2000" spc="-1" strike="noStrike">
                <a:solidFill>
                  <a:srgbClr val="000000"/>
                </a:solidFill>
                <a:latin typeface="+mn-lt"/>
                <a:ea typeface="+mn-ea"/>
              </a:rPr>
              <a:t>h</a:t>
            </a:r>
            <a:r>
              <a:rPr b="0" lang="fr-FR" sz="2000" spc="-1" strike="noStrike">
                <a:solidFill>
                  <a:srgbClr val="000000"/>
                </a:solidFill>
                <a:latin typeface="+mn-lt"/>
                <a:ea typeface="+mn-ea"/>
              </a:rPr>
              <a:t>el</a:t>
            </a:r>
            <a:r>
              <a:rPr b="0" lang="fr-FR" sz="2000" spc="-1" strike="noStrike">
                <a:solidFill>
                  <a:srgbClr val="000000"/>
                </a:solidFill>
                <a:latin typeface="+mn-lt"/>
                <a:ea typeface="+mn-ea"/>
              </a:rPr>
              <a:t>p </a:t>
            </a:r>
            <a:r>
              <a:rPr b="0" lang="fr-FR" sz="2000" spc="-1" strike="noStrike">
                <a:solidFill>
                  <a:srgbClr val="000000"/>
                </a:solidFill>
                <a:latin typeface="+mn-lt"/>
                <a:ea typeface="+mn-ea"/>
              </a:rPr>
              <a:t>wi</a:t>
            </a:r>
            <a:r>
              <a:rPr b="0" lang="fr-FR" sz="2000" spc="-1" strike="noStrike">
                <a:solidFill>
                  <a:srgbClr val="000000"/>
                </a:solidFill>
                <a:latin typeface="+mn-lt"/>
                <a:ea typeface="+mn-ea"/>
              </a:rPr>
              <a:t>th </a:t>
            </a:r>
            <a:r>
              <a:rPr b="0" lang="fr-FR" sz="2000" spc="-1" strike="noStrike">
                <a:solidFill>
                  <a:srgbClr val="000000"/>
                </a:solidFill>
                <a:latin typeface="+mn-lt"/>
                <a:ea typeface="+mn-ea"/>
              </a:rPr>
              <a:t>C</a:t>
            </a:r>
            <a:r>
              <a:rPr b="0" lang="fr-FR" sz="2000" spc="-1" strike="noStrike">
                <a:solidFill>
                  <a:srgbClr val="000000"/>
                </a:solidFill>
                <a:latin typeface="+mn-lt"/>
                <a:ea typeface="+mn-ea"/>
              </a:rPr>
              <a:t>P</a:t>
            </a:r>
            <a:r>
              <a:rPr b="0" lang="fr-FR" sz="2000" spc="-1" strike="noStrike">
                <a:solidFill>
                  <a:srgbClr val="000000"/>
                </a:solidFill>
                <a:latin typeface="+mn-lt"/>
                <a:ea typeface="+mn-ea"/>
              </a:rPr>
              <a:t>U </a:t>
            </a:r>
            <a:r>
              <a:rPr b="0" lang="fr-FR" sz="2000" spc="-1" strike="noStrike">
                <a:solidFill>
                  <a:srgbClr val="000000"/>
                </a:solidFill>
                <a:latin typeface="+mn-lt"/>
                <a:ea typeface="+mn-ea"/>
              </a:rPr>
              <a:t>ut</a:t>
            </a:r>
            <a:r>
              <a:rPr b="0" lang="fr-FR" sz="2000" spc="-1" strike="noStrike">
                <a:solidFill>
                  <a:srgbClr val="000000"/>
                </a:solidFill>
                <a:latin typeface="+mn-lt"/>
                <a:ea typeface="+mn-ea"/>
              </a:rPr>
              <a:t>ili</a:t>
            </a:r>
            <a:r>
              <a:rPr b="0" lang="fr-FR" sz="2000" spc="-1" strike="noStrike">
                <a:solidFill>
                  <a:srgbClr val="000000"/>
                </a:solidFill>
                <a:latin typeface="+mn-lt"/>
                <a:ea typeface="+mn-ea"/>
              </a:rPr>
              <a:t>za</a:t>
            </a:r>
            <a:r>
              <a:rPr b="0" lang="fr-FR" sz="2000" spc="-1" strike="noStrike">
                <a:solidFill>
                  <a:srgbClr val="000000"/>
                </a:solidFill>
                <a:latin typeface="+mn-lt"/>
                <a:ea typeface="+mn-ea"/>
              </a:rPr>
              <a:t>ti</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b</a:t>
            </a:r>
            <a:r>
              <a:rPr b="0" lang="fr-FR" sz="2000" spc="-1" strike="noStrike">
                <a:solidFill>
                  <a:srgbClr val="000000"/>
                </a:solidFill>
                <a:latin typeface="+mn-lt"/>
                <a:ea typeface="+mn-ea"/>
              </a:rPr>
              <a:t>y </a:t>
            </a:r>
            <a:r>
              <a:rPr b="0" lang="fr-FR" sz="2000" spc="-1" strike="noStrike">
                <a:solidFill>
                  <a:srgbClr val="000000"/>
                </a:solidFill>
                <a:latin typeface="+mn-lt"/>
                <a:ea typeface="+mn-ea"/>
              </a:rPr>
              <a:t>pr</a:t>
            </a:r>
            <a:r>
              <a:rPr b="0" lang="fr-FR" sz="2000" spc="-1" strike="noStrike">
                <a:solidFill>
                  <a:srgbClr val="000000"/>
                </a:solidFill>
                <a:latin typeface="+mn-lt"/>
                <a:ea typeface="+mn-ea"/>
              </a:rPr>
              <a:t>e</a:t>
            </a:r>
            <a:r>
              <a:rPr b="0" lang="fr-FR" sz="2000" spc="-1" strike="noStrike">
                <a:solidFill>
                  <a:srgbClr val="000000"/>
                </a:solidFill>
                <a:latin typeface="+mn-lt"/>
                <a:ea typeface="+mn-ea"/>
              </a:rPr>
              <a:t>v</a:t>
            </a:r>
            <a:r>
              <a:rPr b="0" lang="fr-FR" sz="2000" spc="-1" strike="noStrike">
                <a:solidFill>
                  <a:srgbClr val="000000"/>
                </a:solidFill>
                <a:latin typeface="+mn-lt"/>
                <a:ea typeface="+mn-ea"/>
              </a:rPr>
              <a:t>e</a:t>
            </a:r>
            <a:r>
              <a:rPr b="0" lang="fr-FR" sz="2000" spc="-1" strike="noStrike">
                <a:solidFill>
                  <a:srgbClr val="000000"/>
                </a:solidFill>
                <a:latin typeface="+mn-lt"/>
                <a:ea typeface="+mn-ea"/>
              </a:rPr>
              <a:t>nt</a:t>
            </a:r>
            <a:r>
              <a:rPr b="0" lang="fr-FR" sz="2000" spc="-1" strike="noStrike">
                <a:solidFill>
                  <a:srgbClr val="000000"/>
                </a:solidFill>
                <a:latin typeface="+mn-lt"/>
                <a:ea typeface="+mn-ea"/>
              </a:rPr>
              <a:t>in</a:t>
            </a:r>
            <a:r>
              <a:rPr b="0" lang="fr-FR" sz="2000" spc="-1" strike="noStrike">
                <a:solidFill>
                  <a:srgbClr val="000000"/>
                </a:solidFill>
                <a:latin typeface="+mn-lt"/>
                <a:ea typeface="+mn-ea"/>
              </a:rPr>
              <a:t>g </a:t>
            </a:r>
            <a:r>
              <a:rPr b="0" lang="fr-FR" sz="2000" spc="-1" strike="noStrike">
                <a:solidFill>
                  <a:srgbClr val="000000"/>
                </a:solidFill>
                <a:latin typeface="+mn-lt"/>
                <a:ea typeface="+mn-ea"/>
              </a:rPr>
              <a:t>pr</a:t>
            </a:r>
            <a:r>
              <a:rPr b="0" lang="fr-FR" sz="2000" spc="-1" strike="noStrike">
                <a:solidFill>
                  <a:srgbClr val="000000"/>
                </a:solidFill>
                <a:latin typeface="+mn-lt"/>
                <a:ea typeface="+mn-ea"/>
              </a:rPr>
              <a:t>o</a:t>
            </a:r>
            <a:r>
              <a:rPr b="0" lang="fr-FR" sz="2000" spc="-1" strike="noStrike">
                <a:solidFill>
                  <a:srgbClr val="000000"/>
                </a:solidFill>
                <a:latin typeface="+mn-lt"/>
                <a:ea typeface="+mn-ea"/>
              </a:rPr>
              <a:t>c</a:t>
            </a:r>
            <a:r>
              <a:rPr b="0" lang="fr-FR" sz="2000" spc="-1" strike="noStrike">
                <a:solidFill>
                  <a:srgbClr val="000000"/>
                </a:solidFill>
                <a:latin typeface="+mn-lt"/>
                <a:ea typeface="+mn-ea"/>
              </a:rPr>
              <a:t>es</a:t>
            </a:r>
            <a:r>
              <a:rPr b="0" lang="fr-FR" sz="2000" spc="-1" strike="noStrike">
                <a:solidFill>
                  <a:srgbClr val="000000"/>
                </a:solidFill>
                <a:latin typeface="+mn-lt"/>
                <a:ea typeface="+mn-ea"/>
              </a:rPr>
              <a:t>so</a:t>
            </a:r>
            <a:r>
              <a:rPr b="0" lang="fr-FR" sz="2000" spc="-1" strike="noStrike">
                <a:solidFill>
                  <a:srgbClr val="000000"/>
                </a:solidFill>
                <a:latin typeface="+mn-lt"/>
                <a:ea typeface="+mn-ea"/>
              </a:rPr>
              <a:t>rs</a:t>
            </a:r>
            <a:r>
              <a:rPr b="0" lang="fr-FR" sz="2000" spc="-1" strike="noStrike">
                <a:solidFill>
                  <a:srgbClr val="000000"/>
                </a:solidFill>
                <a:latin typeface="+mn-lt"/>
                <a:ea typeface="+mn-ea"/>
              </a:rPr>
              <a:t>, </a:t>
            </a:r>
            <a:r>
              <a:rPr b="0" lang="fr-FR" sz="2000" spc="-1" strike="noStrike">
                <a:solidFill>
                  <a:srgbClr val="000000"/>
                </a:solidFill>
                <a:latin typeface="+mn-lt"/>
                <a:ea typeface="+mn-ea"/>
              </a:rPr>
              <a:t>th</a:t>
            </a:r>
            <a:r>
              <a:rPr b="0" lang="fr-FR" sz="2000" spc="-1" strike="noStrike">
                <a:solidFill>
                  <a:srgbClr val="000000"/>
                </a:solidFill>
                <a:latin typeface="+mn-lt"/>
                <a:ea typeface="+mn-ea"/>
              </a:rPr>
              <a:t>at </a:t>
            </a:r>
            <a:r>
              <a:rPr b="0" lang="fr-FR" sz="2000" spc="-1" strike="noStrike">
                <a:solidFill>
                  <a:srgbClr val="000000"/>
                </a:solidFill>
                <a:latin typeface="+mn-lt"/>
                <a:ea typeface="+mn-ea"/>
              </a:rPr>
              <a:t>ar</a:t>
            </a:r>
            <a:r>
              <a:rPr b="0" lang="fr-FR" sz="2000" spc="-1" strike="noStrike">
                <a:solidFill>
                  <a:srgbClr val="000000"/>
                </a:solidFill>
                <a:latin typeface="+mn-lt"/>
                <a:ea typeface="+mn-ea"/>
              </a:rPr>
              <a:t>e </a:t>
            </a:r>
            <a:r>
              <a:rPr b="0" lang="fr-FR" sz="2000" spc="-1" strike="noStrike">
                <a:solidFill>
                  <a:srgbClr val="000000"/>
                </a:solidFill>
                <a:latin typeface="+mn-lt"/>
                <a:ea typeface="+mn-ea"/>
              </a:rPr>
              <a:t>us</a:t>
            </a:r>
            <a:r>
              <a:rPr b="0" lang="fr-FR" sz="2000" spc="-1" strike="noStrike">
                <a:solidFill>
                  <a:srgbClr val="000000"/>
                </a:solidFill>
                <a:latin typeface="+mn-lt"/>
                <a:ea typeface="+mn-ea"/>
              </a:rPr>
              <a:t>in</a:t>
            </a:r>
            <a:r>
              <a:rPr b="0" lang="fr-FR" sz="2000" spc="-1" strike="noStrike">
                <a:solidFill>
                  <a:srgbClr val="000000"/>
                </a:solidFill>
                <a:latin typeface="+mn-lt"/>
                <a:ea typeface="+mn-ea"/>
              </a:rPr>
              <a:t>g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ti</a:t>
            </a:r>
            <a:r>
              <a:rPr b="0" lang="fr-FR" sz="2000" spc="-1" strike="noStrike">
                <a:solidFill>
                  <a:srgbClr val="000000"/>
                </a:solidFill>
                <a:latin typeface="+mn-lt"/>
                <a:ea typeface="+mn-ea"/>
              </a:rPr>
              <a:t>m</a:t>
            </a:r>
            <a:r>
              <a:rPr b="0" lang="fr-FR" sz="2000" spc="-1" strike="noStrike">
                <a:solidFill>
                  <a:srgbClr val="000000"/>
                </a:solidFill>
                <a:latin typeface="+mn-lt"/>
                <a:ea typeface="+mn-ea"/>
              </a:rPr>
              <a:t>er </a:t>
            </a:r>
            <a:r>
              <a:rPr b="0" lang="fr-FR" sz="2000" spc="-1" strike="noStrike">
                <a:solidFill>
                  <a:srgbClr val="000000"/>
                </a:solidFill>
                <a:latin typeface="+mn-lt"/>
                <a:ea typeface="+mn-ea"/>
              </a:rPr>
              <a:t>dr</a:t>
            </a:r>
            <a:r>
              <a:rPr b="0" lang="fr-FR" sz="2000" spc="-1" strike="noStrike">
                <a:solidFill>
                  <a:srgbClr val="000000"/>
                </a:solidFill>
                <a:latin typeface="+mn-lt"/>
                <a:ea typeface="+mn-ea"/>
              </a:rPr>
              <a:t>iv</a:t>
            </a:r>
            <a:r>
              <a:rPr b="0" lang="fr-FR" sz="2000" spc="-1" strike="noStrike">
                <a:solidFill>
                  <a:srgbClr val="000000"/>
                </a:solidFill>
                <a:latin typeface="+mn-lt"/>
                <a:ea typeface="+mn-ea"/>
              </a:rPr>
              <a:t>e</a:t>
            </a:r>
            <a:r>
              <a:rPr b="0" lang="fr-FR" sz="2000" spc="-1" strike="noStrike">
                <a:solidFill>
                  <a:srgbClr val="000000"/>
                </a:solidFill>
                <a:latin typeface="+mn-lt"/>
                <a:ea typeface="+mn-ea"/>
              </a:rPr>
              <a:t>n </a:t>
            </a:r>
            <a:r>
              <a:rPr b="0" lang="fr-FR" sz="2000" spc="-1" strike="noStrike">
                <a:solidFill>
                  <a:srgbClr val="000000"/>
                </a:solidFill>
                <a:latin typeface="+mn-lt"/>
                <a:ea typeface="+mn-ea"/>
              </a:rPr>
              <a:t>sc</a:t>
            </a:r>
            <a:r>
              <a:rPr b="0" lang="fr-FR" sz="2000" spc="-1" strike="noStrike">
                <a:solidFill>
                  <a:srgbClr val="000000"/>
                </a:solidFill>
                <a:latin typeface="+mn-lt"/>
                <a:ea typeface="+mn-ea"/>
              </a:rPr>
              <a:t>h</a:t>
            </a:r>
            <a:r>
              <a:rPr b="0" lang="fr-FR" sz="2000" spc="-1" strike="noStrike">
                <a:solidFill>
                  <a:srgbClr val="000000"/>
                </a:solidFill>
                <a:latin typeface="+mn-lt"/>
                <a:ea typeface="+mn-ea"/>
              </a:rPr>
              <a:t>e</a:t>
            </a:r>
            <a:r>
              <a:rPr b="0" lang="fr-FR" sz="2000" spc="-1" strike="noStrike">
                <a:solidFill>
                  <a:srgbClr val="000000"/>
                </a:solidFill>
                <a:latin typeface="+mn-lt"/>
                <a:ea typeface="+mn-ea"/>
              </a:rPr>
              <a:t>d</a:t>
            </a:r>
            <a:r>
              <a:rPr b="0" lang="fr-FR" sz="2000" spc="-1" strike="noStrike">
                <a:solidFill>
                  <a:srgbClr val="000000"/>
                </a:solidFill>
                <a:latin typeface="+mn-lt"/>
                <a:ea typeface="+mn-ea"/>
              </a:rPr>
              <a:t>ul</a:t>
            </a:r>
            <a:r>
              <a:rPr b="0" lang="fr-FR" sz="2000" spc="-1" strike="noStrike">
                <a:solidFill>
                  <a:srgbClr val="000000"/>
                </a:solidFill>
                <a:latin typeface="+mn-lt"/>
                <a:ea typeface="+mn-ea"/>
              </a:rPr>
              <a:t>in</a:t>
            </a:r>
            <a:r>
              <a:rPr b="0" lang="fr-FR" sz="2000" spc="-1" strike="noStrike">
                <a:solidFill>
                  <a:srgbClr val="000000"/>
                </a:solidFill>
                <a:latin typeface="+mn-lt"/>
                <a:ea typeface="+mn-ea"/>
              </a:rPr>
              <a:t>g </a:t>
            </a:r>
            <a:r>
              <a:rPr b="0" lang="fr-FR" sz="2000" spc="-1" strike="noStrike">
                <a:solidFill>
                  <a:srgbClr val="000000"/>
                </a:solidFill>
                <a:latin typeface="+mn-lt"/>
                <a:ea typeface="+mn-ea"/>
              </a:rPr>
              <a:t>st</a:t>
            </a:r>
            <a:r>
              <a:rPr b="0" lang="fr-FR" sz="2000" spc="-1" strike="noStrike">
                <a:solidFill>
                  <a:srgbClr val="000000"/>
                </a:solidFill>
                <a:latin typeface="+mn-lt"/>
                <a:ea typeface="+mn-ea"/>
              </a:rPr>
              <a:t>ra</a:t>
            </a:r>
            <a:r>
              <a:rPr b="0" lang="fr-FR" sz="2000" spc="-1" strike="noStrike">
                <a:solidFill>
                  <a:srgbClr val="000000"/>
                </a:solidFill>
                <a:latin typeface="+mn-lt"/>
                <a:ea typeface="+mn-ea"/>
              </a:rPr>
              <a:t>te</a:t>
            </a:r>
            <a:r>
              <a:rPr b="0" lang="fr-FR" sz="2000" spc="-1" strike="noStrike">
                <a:solidFill>
                  <a:srgbClr val="000000"/>
                </a:solidFill>
                <a:latin typeface="+mn-lt"/>
                <a:ea typeface="+mn-ea"/>
              </a:rPr>
              <a:t>g</a:t>
            </a:r>
            <a:r>
              <a:rPr b="0" lang="fr-FR" sz="2000" spc="-1" strike="noStrike">
                <a:solidFill>
                  <a:srgbClr val="000000"/>
                </a:solidFill>
                <a:latin typeface="+mn-lt"/>
                <a:ea typeface="+mn-ea"/>
              </a:rPr>
              <a:t>y, </a:t>
            </a:r>
            <a:r>
              <a:rPr b="0" lang="fr-FR" sz="2000" spc="-1" strike="noStrike">
                <a:solidFill>
                  <a:srgbClr val="000000"/>
                </a:solidFill>
                <a:latin typeface="+mn-lt"/>
                <a:ea typeface="+mn-ea"/>
              </a:rPr>
              <a:t>fr</a:t>
            </a:r>
            <a:r>
              <a:rPr b="0" lang="fr-FR" sz="2000" spc="-1" strike="noStrike">
                <a:solidFill>
                  <a:srgbClr val="000000"/>
                </a:solidFill>
                <a:latin typeface="+mn-lt"/>
                <a:ea typeface="+mn-ea"/>
              </a:rPr>
              <a:t>o</a:t>
            </a:r>
            <a:r>
              <a:rPr b="0" lang="fr-FR" sz="2000" spc="-1" strike="noStrike">
                <a:solidFill>
                  <a:srgbClr val="000000"/>
                </a:solidFill>
                <a:latin typeface="+mn-lt"/>
                <a:ea typeface="+mn-ea"/>
              </a:rPr>
              <a:t>m </a:t>
            </a:r>
            <a:r>
              <a:rPr b="0" lang="fr-FR" sz="2000" spc="-1" strike="noStrike">
                <a:solidFill>
                  <a:srgbClr val="000000"/>
                </a:solidFill>
                <a:latin typeface="+mn-lt"/>
                <a:ea typeface="+mn-ea"/>
              </a:rPr>
              <a:t>us</a:t>
            </a:r>
            <a:r>
              <a:rPr b="0" lang="fr-FR" sz="2000" spc="-1" strike="noStrike">
                <a:solidFill>
                  <a:srgbClr val="000000"/>
                </a:solidFill>
                <a:latin typeface="+mn-lt"/>
                <a:ea typeface="+mn-ea"/>
              </a:rPr>
              <a:t>in</a:t>
            </a:r>
            <a:r>
              <a:rPr b="0" lang="fr-FR" sz="2000" spc="-1" strike="noStrike">
                <a:solidFill>
                  <a:srgbClr val="000000"/>
                </a:solidFill>
                <a:latin typeface="+mn-lt"/>
                <a:ea typeface="+mn-ea"/>
              </a:rPr>
              <a:t>g </a:t>
            </a:r>
            <a:r>
              <a:rPr b="0" lang="fr-FR" sz="2000" spc="-1" strike="noStrike">
                <a:solidFill>
                  <a:srgbClr val="000000"/>
                </a:solidFill>
                <a:latin typeface="+mn-lt"/>
                <a:ea typeface="+mn-ea"/>
              </a:rPr>
              <a:t>e</a:t>
            </a:r>
            <a:r>
              <a:rPr b="0" lang="fr-FR" sz="2000" spc="-1" strike="noStrike">
                <a:solidFill>
                  <a:srgbClr val="000000"/>
                </a:solidFill>
                <a:latin typeface="+mn-lt"/>
                <a:ea typeface="+mn-ea"/>
              </a:rPr>
              <a:t>xc</a:t>
            </a:r>
            <a:r>
              <a:rPr b="0" lang="fr-FR" sz="2000" spc="-1" strike="noStrike">
                <a:solidFill>
                  <a:srgbClr val="000000"/>
                </a:solidFill>
                <a:latin typeface="+mn-lt"/>
                <a:ea typeface="+mn-ea"/>
              </a:rPr>
              <a:t>es</a:t>
            </a:r>
            <a:r>
              <a:rPr b="0" lang="fr-FR" sz="2000" spc="-1" strike="noStrike">
                <a:solidFill>
                  <a:srgbClr val="000000"/>
                </a:solidFill>
                <a:latin typeface="+mn-lt"/>
                <a:ea typeface="+mn-ea"/>
              </a:rPr>
              <a:t>si</a:t>
            </a:r>
            <a:r>
              <a:rPr b="0" lang="fr-FR" sz="2000" spc="-1" strike="noStrike">
                <a:solidFill>
                  <a:srgbClr val="000000"/>
                </a:solidFill>
                <a:latin typeface="+mn-lt"/>
                <a:ea typeface="+mn-ea"/>
              </a:rPr>
              <a:t>v</a:t>
            </a:r>
            <a:r>
              <a:rPr b="0" lang="fr-FR" sz="2000" spc="-1" strike="noStrike">
                <a:solidFill>
                  <a:srgbClr val="000000"/>
                </a:solidFill>
                <a:latin typeface="+mn-lt"/>
                <a:ea typeface="+mn-ea"/>
              </a:rPr>
              <a:t>e </a:t>
            </a:r>
            <a:r>
              <a:rPr b="0" lang="fr-FR" sz="2000" spc="-1" strike="noStrike">
                <a:solidFill>
                  <a:srgbClr val="000000"/>
                </a:solidFill>
                <a:latin typeface="+mn-lt"/>
                <a:ea typeface="+mn-ea"/>
              </a:rPr>
              <a:t>C</a:t>
            </a:r>
            <a:r>
              <a:rPr b="0" lang="fr-FR" sz="2000" spc="-1" strike="noStrike">
                <a:solidFill>
                  <a:srgbClr val="000000"/>
                </a:solidFill>
                <a:latin typeface="+mn-lt"/>
                <a:ea typeface="+mn-ea"/>
              </a:rPr>
              <a:t>P</a:t>
            </a:r>
            <a:r>
              <a:rPr b="0" lang="fr-FR" sz="2000" spc="-1" strike="noStrike">
                <a:solidFill>
                  <a:srgbClr val="000000"/>
                </a:solidFill>
                <a:latin typeface="+mn-lt"/>
                <a:ea typeface="+mn-ea"/>
              </a:rPr>
              <a:t>U </a:t>
            </a:r>
            <a:r>
              <a:rPr b="0" lang="fr-FR" sz="2000" spc="-1" strike="noStrike">
                <a:solidFill>
                  <a:srgbClr val="000000"/>
                </a:solidFill>
                <a:latin typeface="+mn-lt"/>
                <a:ea typeface="+mn-ea"/>
              </a:rPr>
              <a:t>w</a:t>
            </a:r>
            <a:r>
              <a:rPr b="0" lang="fr-FR" sz="2000" spc="-1" strike="noStrike">
                <a:solidFill>
                  <a:srgbClr val="000000"/>
                </a:solidFill>
                <a:latin typeface="+mn-lt"/>
                <a:ea typeface="+mn-ea"/>
              </a:rPr>
              <a:t>h</a:t>
            </a:r>
            <a:r>
              <a:rPr b="0" lang="fr-FR" sz="2000" spc="-1" strike="noStrike">
                <a:solidFill>
                  <a:srgbClr val="000000"/>
                </a:solidFill>
                <a:latin typeface="+mn-lt"/>
                <a:ea typeface="+mn-ea"/>
              </a:rPr>
              <a:t>e</a:t>
            </a:r>
            <a:r>
              <a:rPr b="0" lang="fr-FR" sz="2000" spc="-1" strike="noStrike">
                <a:solidFill>
                  <a:srgbClr val="000000"/>
                </a:solidFill>
                <a:latin typeface="+mn-lt"/>
                <a:ea typeface="+mn-ea"/>
              </a:rPr>
              <a:t>n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er</a:t>
            </a:r>
            <a:r>
              <a:rPr b="0" lang="fr-FR" sz="2000" spc="-1" strike="noStrike">
                <a:solidFill>
                  <a:srgbClr val="000000"/>
                </a:solidFill>
                <a:latin typeface="+mn-lt"/>
                <a:ea typeface="+mn-ea"/>
              </a:rPr>
              <a:t>e </a:t>
            </a:r>
            <a:r>
              <a:rPr b="0" lang="fr-FR" sz="2000" spc="-1" strike="noStrike">
                <a:solidFill>
                  <a:srgbClr val="000000"/>
                </a:solidFill>
                <a:latin typeface="+mn-lt"/>
                <a:ea typeface="+mn-ea"/>
              </a:rPr>
              <a:t>is </a:t>
            </a:r>
            <a:r>
              <a:rPr b="0" lang="fr-FR" sz="2000" spc="-1" strike="noStrike">
                <a:solidFill>
                  <a:srgbClr val="000000"/>
                </a:solidFill>
                <a:latin typeface="+mn-lt"/>
                <a:ea typeface="+mn-ea"/>
              </a:rPr>
              <a:t>n</a:t>
            </a:r>
            <a:r>
              <a:rPr b="0" lang="fr-FR" sz="2000" spc="-1" strike="noStrike">
                <a:solidFill>
                  <a:srgbClr val="000000"/>
                </a:solidFill>
                <a:latin typeface="+mn-lt"/>
                <a:ea typeface="+mn-ea"/>
              </a:rPr>
              <a:t>o </a:t>
            </a:r>
            <a:r>
              <a:rPr b="0" lang="fr-FR" sz="2000" spc="-1" strike="noStrike">
                <a:solidFill>
                  <a:srgbClr val="000000"/>
                </a:solidFill>
                <a:latin typeface="+mn-lt"/>
                <a:ea typeface="+mn-ea"/>
              </a:rPr>
              <a:t>w</a:t>
            </a:r>
            <a:r>
              <a:rPr b="0" lang="fr-FR" sz="2000" spc="-1" strike="noStrike">
                <a:solidFill>
                  <a:srgbClr val="000000"/>
                </a:solidFill>
                <a:latin typeface="+mn-lt"/>
                <a:ea typeface="+mn-ea"/>
              </a:rPr>
              <a:t>or</a:t>
            </a:r>
            <a:r>
              <a:rPr b="0" lang="fr-FR" sz="2000" spc="-1" strike="noStrike">
                <a:solidFill>
                  <a:srgbClr val="000000"/>
                </a:solidFill>
                <a:latin typeface="+mn-lt"/>
                <a:ea typeface="+mn-ea"/>
              </a:rPr>
              <a:t>k </a:t>
            </a:r>
            <a:r>
              <a:rPr b="0" lang="fr-FR" sz="2000" spc="-1" strike="noStrike">
                <a:solidFill>
                  <a:srgbClr val="000000"/>
                </a:solidFill>
                <a:latin typeface="+mn-lt"/>
                <a:ea typeface="+mn-ea"/>
              </a:rPr>
              <a:t>to </a:t>
            </a:r>
            <a:r>
              <a:rPr b="0" lang="fr-FR" sz="2000" spc="-1" strike="noStrike">
                <a:solidFill>
                  <a:srgbClr val="000000"/>
                </a:solidFill>
                <a:latin typeface="+mn-lt"/>
                <a:ea typeface="+mn-ea"/>
              </a:rPr>
              <a:t>d</a:t>
            </a:r>
            <a:r>
              <a:rPr b="0" lang="fr-FR" sz="2000" spc="-1" strike="noStrike">
                <a:solidFill>
                  <a:srgbClr val="000000"/>
                </a:solidFill>
                <a:latin typeface="+mn-lt"/>
                <a:ea typeface="+mn-ea"/>
              </a:rPr>
              <a:t>o. </a:t>
            </a:r>
            <a:r>
              <a:rPr b="0" lang="fr-FR" sz="2000" spc="-1" strike="noStrike">
                <a:solidFill>
                  <a:srgbClr val="000000"/>
                </a:solidFill>
                <a:latin typeface="+mn-lt"/>
                <a:ea typeface="+mn-ea"/>
              </a:rPr>
              <a:t>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T</a:t>
            </a:r>
            <a:r>
              <a:rPr b="0" lang="fr-FR" sz="2000" spc="-1" strike="noStrike">
                <a:solidFill>
                  <a:srgbClr val="000000"/>
                </a:solidFill>
                <a:latin typeface="+mn-lt"/>
                <a:ea typeface="+mn-ea"/>
              </a:rPr>
              <a: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d</a:t>
            </a:r>
            <a:r>
              <a:rPr b="0" lang="fr-FR" sz="2000" spc="-1" strike="noStrike">
                <a:solidFill>
                  <a:srgbClr val="000000"/>
                </a:solidFill>
                <a:latin typeface="+mn-lt"/>
                <a:ea typeface="+mn-ea"/>
              </a:rPr>
              <a:t>ef</a:t>
            </a:r>
            <a:r>
              <a:rPr b="0" lang="fr-FR" sz="2000" spc="-1" strike="noStrike">
                <a:solidFill>
                  <a:srgbClr val="000000"/>
                </a:solidFill>
                <a:latin typeface="+mn-lt"/>
                <a:ea typeface="+mn-ea"/>
              </a:rPr>
              <a:t>a</a:t>
            </a:r>
            <a:r>
              <a:rPr b="0" lang="fr-FR" sz="2000" spc="-1" strike="noStrike">
                <a:solidFill>
                  <a:srgbClr val="000000"/>
                </a:solidFill>
                <a:latin typeface="+mn-lt"/>
                <a:ea typeface="+mn-ea"/>
              </a:rPr>
              <a:t>ul</a:t>
            </a:r>
            <a:r>
              <a:rPr b="0" lang="fr-FR" sz="2000" spc="-1" strike="noStrike">
                <a:solidFill>
                  <a:srgbClr val="000000"/>
                </a:solidFill>
                <a:latin typeface="+mn-lt"/>
                <a:ea typeface="+mn-ea"/>
              </a:rPr>
              <a:t>t </a:t>
            </a:r>
            <a:r>
              <a:rPr b="0" lang="fr-FR" sz="2000" spc="-1" strike="noStrike">
                <a:solidFill>
                  <a:srgbClr val="000000"/>
                </a:solidFill>
                <a:latin typeface="+mn-lt"/>
                <a:ea typeface="+mn-ea"/>
              </a:rPr>
              <a:t>1</a:t>
            </a:r>
            <a:r>
              <a:rPr b="0" lang="fr-FR" sz="2000" spc="-1" strike="noStrike">
                <a:solidFill>
                  <a:srgbClr val="000000"/>
                </a:solidFill>
                <a:latin typeface="+mn-lt"/>
                <a:ea typeface="+mn-ea"/>
              </a:rPr>
              <a:t>0-</a:t>
            </a:r>
            <a:r>
              <a:rPr b="0" lang="fr-FR" sz="2000" spc="-1" strike="noStrike">
                <a:solidFill>
                  <a:srgbClr val="000000"/>
                </a:solidFill>
                <a:latin typeface="+mn-lt"/>
                <a:ea typeface="+mn-ea"/>
              </a:rPr>
              <a:t>m</a:t>
            </a:r>
            <a:r>
              <a:rPr b="0" lang="fr-FR" sz="2000" spc="-1" strike="noStrike">
                <a:solidFill>
                  <a:srgbClr val="000000"/>
                </a:solidFill>
                <a:latin typeface="+mn-lt"/>
                <a:ea typeface="+mn-ea"/>
              </a:rPr>
              <a:t>ill</a:t>
            </a:r>
            <a:r>
              <a:rPr b="0" lang="fr-FR" sz="2000" spc="-1" strike="noStrike">
                <a:solidFill>
                  <a:srgbClr val="000000"/>
                </a:solidFill>
                <a:latin typeface="+mn-lt"/>
                <a:ea typeface="+mn-ea"/>
              </a:rPr>
              <a:t>is</a:t>
            </a:r>
            <a:r>
              <a:rPr b="0" lang="fr-FR" sz="2000" spc="-1" strike="noStrike">
                <a:solidFill>
                  <a:srgbClr val="000000"/>
                </a:solidFill>
                <a:latin typeface="+mn-lt"/>
                <a:ea typeface="+mn-ea"/>
              </a:rPr>
              <a:t>e</a:t>
            </a:r>
            <a:r>
              <a:rPr b="0" lang="fr-FR" sz="2000" spc="-1" strike="noStrike">
                <a:solidFill>
                  <a:srgbClr val="000000"/>
                </a:solidFill>
                <a:latin typeface="+mn-lt"/>
                <a:ea typeface="+mn-ea"/>
              </a:rPr>
              <a:t>c</a:t>
            </a:r>
            <a:r>
              <a:rPr b="0" lang="fr-FR" sz="2000" spc="-1" strike="noStrike">
                <a:solidFill>
                  <a:srgbClr val="000000"/>
                </a:solidFill>
                <a:latin typeface="+mn-lt"/>
                <a:ea typeface="+mn-ea"/>
              </a:rPr>
              <a:t>o</a:t>
            </a:r>
            <a:r>
              <a:rPr b="0" lang="fr-FR" sz="2000" spc="-1" strike="noStrike">
                <a:solidFill>
                  <a:srgbClr val="000000"/>
                </a:solidFill>
                <a:latin typeface="+mn-lt"/>
                <a:ea typeface="+mn-ea"/>
              </a:rPr>
              <a:t>n</a:t>
            </a:r>
            <a:r>
              <a:rPr b="0" lang="fr-FR" sz="2000" spc="-1" strike="noStrike">
                <a:solidFill>
                  <a:srgbClr val="000000"/>
                </a:solidFill>
                <a:latin typeface="+mn-lt"/>
                <a:ea typeface="+mn-ea"/>
              </a:rPr>
              <a:t>d </a:t>
            </a:r>
            <a:r>
              <a:rPr b="0" lang="fr-FR" sz="2000" spc="-1" strike="noStrike">
                <a:solidFill>
                  <a:srgbClr val="000000"/>
                </a:solidFill>
                <a:latin typeface="+mn-lt"/>
                <a:ea typeface="+mn-ea"/>
              </a:rPr>
              <a:t>v</a:t>
            </a:r>
            <a:r>
              <a:rPr b="0" lang="fr-FR" sz="2000" spc="-1" strike="noStrike">
                <a:solidFill>
                  <a:srgbClr val="000000"/>
                </a:solidFill>
                <a:latin typeface="+mn-lt"/>
                <a:ea typeface="+mn-ea"/>
              </a:rPr>
              <a:t>al</a:t>
            </a:r>
            <a:r>
              <a:rPr b="0" lang="fr-FR" sz="2000" spc="-1" strike="noStrike">
                <a:solidFill>
                  <a:srgbClr val="000000"/>
                </a:solidFill>
                <a:latin typeface="+mn-lt"/>
                <a:ea typeface="+mn-ea"/>
              </a:rPr>
              <a:t>u</a:t>
            </a:r>
            <a:r>
              <a:rPr b="0" lang="fr-FR" sz="2000" spc="-1" strike="noStrike">
                <a:solidFill>
                  <a:srgbClr val="000000"/>
                </a:solidFill>
                <a:latin typeface="+mn-lt"/>
                <a:ea typeface="+mn-ea"/>
              </a:rPr>
              <a:t>e </a:t>
            </a:r>
            <a:r>
              <a:rPr b="0" lang="fr-FR" sz="2000" spc="-1" strike="noStrike">
                <a:solidFill>
                  <a:srgbClr val="000000"/>
                </a:solidFill>
                <a:latin typeface="+mn-lt"/>
                <a:ea typeface="+mn-ea"/>
              </a:rPr>
              <a:t>al</a:t>
            </a:r>
            <a:r>
              <a:rPr b="0" lang="fr-FR" sz="2000" spc="-1" strike="noStrike">
                <a:solidFill>
                  <a:srgbClr val="000000"/>
                </a:solidFill>
                <a:latin typeface="+mn-lt"/>
                <a:ea typeface="+mn-ea"/>
              </a:rPr>
              <a:t>re</a:t>
            </a:r>
            <a:r>
              <a:rPr b="0" lang="fr-FR" sz="2000" spc="-1" strike="noStrike">
                <a:solidFill>
                  <a:srgbClr val="000000"/>
                </a:solidFill>
                <a:latin typeface="+mn-lt"/>
                <a:ea typeface="+mn-ea"/>
              </a:rPr>
              <a:t>a</a:t>
            </a:r>
            <a:r>
              <a:rPr b="0" lang="fr-FR" sz="2000" spc="-1" strike="noStrike">
                <a:solidFill>
                  <a:srgbClr val="000000"/>
                </a:solidFill>
                <a:latin typeface="+mn-lt"/>
                <a:ea typeface="+mn-ea"/>
              </a:rPr>
              <a:t>d</a:t>
            </a:r>
            <a:r>
              <a:rPr b="0" lang="fr-FR" sz="2000" spc="-1" strike="noStrike">
                <a:solidFill>
                  <a:srgbClr val="000000"/>
                </a:solidFill>
                <a:latin typeface="+mn-lt"/>
                <a:ea typeface="+mn-ea"/>
              </a:rPr>
              <a:t>y </a:t>
            </a:r>
            <a:r>
              <a:rPr b="0" lang="fr-FR" sz="2000" spc="-1" strike="noStrike">
                <a:solidFill>
                  <a:srgbClr val="000000"/>
                </a:solidFill>
                <a:latin typeface="+mn-lt"/>
                <a:ea typeface="+mn-ea"/>
              </a:rPr>
              <a:t>m</a:t>
            </a:r>
            <a:r>
              <a:rPr b="0" lang="fr-FR" sz="2000" spc="-1" strike="noStrike">
                <a:solidFill>
                  <a:srgbClr val="000000"/>
                </a:solidFill>
                <a:latin typeface="+mn-lt"/>
                <a:ea typeface="+mn-ea"/>
              </a:rPr>
              <a:t>a</a:t>
            </a:r>
            <a:r>
              <a:rPr b="0" lang="fr-FR" sz="2000" spc="-1" strike="noStrike">
                <a:solidFill>
                  <a:srgbClr val="000000"/>
                </a:solidFill>
                <a:latin typeface="+mn-lt"/>
                <a:ea typeface="+mn-ea"/>
              </a:rPr>
              <a:t>k</a:t>
            </a:r>
            <a:r>
              <a:rPr b="0" lang="fr-FR" sz="2000" spc="-1" strike="noStrike">
                <a:solidFill>
                  <a:srgbClr val="000000"/>
                </a:solidFill>
                <a:latin typeface="+mn-lt"/>
                <a:ea typeface="+mn-ea"/>
              </a:rPr>
              <a:t>es </a:t>
            </a:r>
            <a:r>
              <a:rPr b="0" lang="fr-FR" sz="2000" spc="-1" strike="noStrike">
                <a:solidFill>
                  <a:srgbClr val="000000"/>
                </a:solidFill>
                <a:latin typeface="+mn-lt"/>
                <a:ea typeface="+mn-ea"/>
              </a:rPr>
              <a:t>a </a:t>
            </a:r>
            <a:r>
              <a:rPr b="0" lang="fr-FR" sz="2000" spc="-1" strike="noStrike">
                <a:solidFill>
                  <a:srgbClr val="000000"/>
                </a:solidFill>
                <a:latin typeface="+mn-lt"/>
                <a:ea typeface="+mn-ea"/>
              </a:rPr>
              <a:t>h</a:t>
            </a:r>
            <a:r>
              <a:rPr b="0" lang="fr-FR" sz="2000" spc="-1" strike="noStrike">
                <a:solidFill>
                  <a:srgbClr val="000000"/>
                </a:solidFill>
                <a:latin typeface="+mn-lt"/>
                <a:ea typeface="+mn-ea"/>
              </a:rPr>
              <a:t>u</a:t>
            </a:r>
            <a:r>
              <a:rPr b="0" lang="fr-FR" sz="2000" spc="-1" strike="noStrike">
                <a:solidFill>
                  <a:srgbClr val="000000"/>
                </a:solidFill>
                <a:latin typeface="+mn-lt"/>
                <a:ea typeface="+mn-ea"/>
              </a:rPr>
              <a:t>g</a:t>
            </a:r>
            <a:r>
              <a:rPr b="0" lang="fr-FR" sz="2000" spc="-1" strike="noStrike">
                <a:solidFill>
                  <a:srgbClr val="000000"/>
                </a:solidFill>
                <a:latin typeface="+mn-lt"/>
                <a:ea typeface="+mn-ea"/>
              </a:rPr>
              <a:t>e </a:t>
            </a:r>
            <a:r>
              <a:rPr b="0" lang="fr-FR" sz="2000" spc="-1" strike="noStrike">
                <a:solidFill>
                  <a:srgbClr val="000000"/>
                </a:solidFill>
                <a:latin typeface="+mn-lt"/>
                <a:ea typeface="+mn-ea"/>
              </a:rPr>
              <a:t>i</a:t>
            </a:r>
            <a:r>
              <a:rPr b="0" lang="fr-FR" sz="2000" spc="-1" strike="noStrike">
                <a:solidFill>
                  <a:srgbClr val="000000"/>
                </a:solidFill>
                <a:latin typeface="+mn-lt"/>
                <a:ea typeface="+mn-ea"/>
              </a:rPr>
              <a:t>m</a:t>
            </a:r>
            <a:r>
              <a:rPr b="0" lang="fr-FR" sz="2000" spc="-1" strike="noStrike">
                <a:solidFill>
                  <a:srgbClr val="000000"/>
                </a:solidFill>
                <a:latin typeface="+mn-lt"/>
                <a:ea typeface="+mn-ea"/>
              </a:rPr>
              <a:t>p</a:t>
            </a:r>
            <a:r>
              <a:rPr b="0" lang="fr-FR" sz="2000" spc="-1" strike="noStrike">
                <a:solidFill>
                  <a:srgbClr val="000000"/>
                </a:solidFill>
                <a:latin typeface="+mn-lt"/>
                <a:ea typeface="+mn-ea"/>
              </a:rPr>
              <a:t>a</a:t>
            </a:r>
            <a:r>
              <a:rPr b="0" lang="fr-FR" sz="2000" spc="-1" strike="noStrike">
                <a:solidFill>
                  <a:srgbClr val="000000"/>
                </a:solidFill>
                <a:latin typeface="+mn-lt"/>
                <a:ea typeface="+mn-ea"/>
              </a:rPr>
              <a:t>ct </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c</a:t>
            </a:r>
            <a:r>
              <a:rPr b="0" lang="fr-FR" sz="2000" spc="-1" strike="noStrike">
                <a:solidFill>
                  <a:srgbClr val="000000"/>
                </a:solidFill>
                <a:latin typeface="+mn-lt"/>
                <a:ea typeface="+mn-ea"/>
              </a:rPr>
              <a:t>ut</a:t>
            </a:r>
            <a:r>
              <a:rPr b="0" lang="fr-FR" sz="2000" spc="-1" strike="noStrike">
                <a:solidFill>
                  <a:srgbClr val="000000"/>
                </a:solidFill>
                <a:latin typeface="+mn-lt"/>
                <a:ea typeface="+mn-ea"/>
              </a:rPr>
              <a:t>ti</a:t>
            </a:r>
            <a:r>
              <a:rPr b="0" lang="fr-FR" sz="2000" spc="-1" strike="noStrike">
                <a:solidFill>
                  <a:srgbClr val="000000"/>
                </a:solidFill>
                <a:latin typeface="+mn-lt"/>
                <a:ea typeface="+mn-ea"/>
              </a:rPr>
              <a:t>n</a:t>
            </a:r>
            <a:r>
              <a:rPr b="0" lang="fr-FR" sz="2000" spc="-1" strike="noStrike">
                <a:solidFill>
                  <a:srgbClr val="000000"/>
                </a:solidFill>
                <a:latin typeface="+mn-lt"/>
                <a:ea typeface="+mn-ea"/>
              </a:rPr>
              <a:t>g </a:t>
            </a:r>
            <a:r>
              <a:rPr b="0" lang="fr-FR" sz="2000" spc="-1" strike="noStrike">
                <a:solidFill>
                  <a:srgbClr val="000000"/>
                </a:solidFill>
                <a:latin typeface="+mn-lt"/>
                <a:ea typeface="+mn-ea"/>
              </a:rPr>
              <a:t>d</a:t>
            </a:r>
            <a:r>
              <a:rPr b="0" lang="fr-FR" sz="2000" spc="-1" strike="noStrike">
                <a:solidFill>
                  <a:srgbClr val="000000"/>
                </a:solidFill>
                <a:latin typeface="+mn-lt"/>
                <a:ea typeface="+mn-ea"/>
              </a:rPr>
              <a:t>o</a:t>
            </a:r>
            <a:r>
              <a:rPr b="0" lang="fr-FR" sz="2000" spc="-1" strike="noStrike">
                <a:solidFill>
                  <a:srgbClr val="000000"/>
                </a:solidFill>
                <a:latin typeface="+mn-lt"/>
                <a:ea typeface="+mn-ea"/>
              </a:rPr>
              <a:t>w</a:t>
            </a:r>
            <a:r>
              <a:rPr b="0" lang="fr-FR" sz="2000" spc="-1" strike="noStrike">
                <a:solidFill>
                  <a:srgbClr val="000000"/>
                </a:solidFill>
                <a:latin typeface="+mn-lt"/>
                <a:ea typeface="+mn-ea"/>
              </a:rPr>
              <a:t>n </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C</a:t>
            </a:r>
            <a:r>
              <a:rPr b="0" lang="fr-FR" sz="2000" spc="-1" strike="noStrike">
                <a:solidFill>
                  <a:srgbClr val="000000"/>
                </a:solidFill>
                <a:latin typeface="+mn-lt"/>
                <a:ea typeface="+mn-ea"/>
              </a:rPr>
              <a:t>P</a:t>
            </a:r>
            <a:r>
              <a:rPr b="0" lang="fr-FR" sz="2000" spc="-1" strike="noStrike">
                <a:solidFill>
                  <a:srgbClr val="000000"/>
                </a:solidFill>
                <a:latin typeface="+mn-lt"/>
                <a:ea typeface="+mn-ea"/>
              </a:rPr>
              <a:t>U </a:t>
            </a:r>
            <a:r>
              <a:rPr b="0" lang="fr-FR" sz="2000" spc="-1" strike="noStrike">
                <a:solidFill>
                  <a:srgbClr val="000000"/>
                </a:solidFill>
                <a:latin typeface="+mn-lt"/>
                <a:ea typeface="+mn-ea"/>
              </a:rPr>
              <a:t>ut</a:t>
            </a:r>
            <a:r>
              <a:rPr b="0" lang="fr-FR" sz="2000" spc="-1" strike="noStrike">
                <a:solidFill>
                  <a:srgbClr val="000000"/>
                </a:solidFill>
                <a:latin typeface="+mn-lt"/>
                <a:ea typeface="+mn-ea"/>
              </a:rPr>
              <a:t>ili</a:t>
            </a:r>
            <a:r>
              <a:rPr b="0" lang="fr-FR" sz="2000" spc="-1" strike="noStrike">
                <a:solidFill>
                  <a:srgbClr val="000000"/>
                </a:solidFill>
                <a:latin typeface="+mn-lt"/>
                <a:ea typeface="+mn-ea"/>
              </a:rPr>
              <a:t>za</a:t>
            </a:r>
            <a:r>
              <a:rPr b="0" lang="fr-FR" sz="2000" spc="-1" strike="noStrike">
                <a:solidFill>
                  <a:srgbClr val="000000"/>
                </a:solidFill>
                <a:latin typeface="+mn-lt"/>
                <a:ea typeface="+mn-ea"/>
              </a:rPr>
              <a:t>ti</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S</a:t>
            </a:r>
            <a:r>
              <a:rPr b="0" lang="fr-FR" sz="2000" spc="-1" strike="noStrike">
                <a:solidFill>
                  <a:srgbClr val="000000"/>
                </a:solidFill>
                <a:latin typeface="+mn-lt"/>
                <a:ea typeface="+mn-ea"/>
              </a:rPr>
              <a:t>m</a:t>
            </a:r>
            <a:r>
              <a:rPr b="0" lang="fr-FR" sz="2000" spc="-1" strike="noStrike">
                <a:solidFill>
                  <a:srgbClr val="000000"/>
                </a:solidFill>
                <a:latin typeface="+mn-lt"/>
                <a:ea typeface="+mn-ea"/>
              </a:rPr>
              <a:t>al</a:t>
            </a:r>
            <a:r>
              <a:rPr b="0" lang="fr-FR" sz="2000" spc="-1" strike="noStrike">
                <a:solidFill>
                  <a:srgbClr val="000000"/>
                </a:solidFill>
                <a:latin typeface="+mn-lt"/>
                <a:ea typeface="+mn-ea"/>
              </a:rPr>
              <a:t>le</a:t>
            </a:r>
            <a:r>
              <a:rPr b="0" lang="fr-FR" sz="2000" spc="-1" strike="noStrike">
                <a:solidFill>
                  <a:srgbClr val="000000"/>
                </a:solidFill>
                <a:latin typeface="+mn-lt"/>
                <a:ea typeface="+mn-ea"/>
              </a:rPr>
              <a:t>r </a:t>
            </a:r>
            <a:r>
              <a:rPr b="0" lang="fr-FR" sz="2000" spc="-1" strike="noStrike">
                <a:solidFill>
                  <a:srgbClr val="000000"/>
                </a:solidFill>
                <a:latin typeface="+mn-lt"/>
                <a:ea typeface="+mn-ea"/>
              </a:rPr>
              <a:t>v</a:t>
            </a:r>
            <a:r>
              <a:rPr b="0" lang="fr-FR" sz="2000" spc="-1" strike="noStrike">
                <a:solidFill>
                  <a:srgbClr val="000000"/>
                </a:solidFill>
                <a:latin typeface="+mn-lt"/>
                <a:ea typeface="+mn-ea"/>
              </a:rPr>
              <a:t>al</a:t>
            </a:r>
            <a:r>
              <a:rPr b="0" lang="fr-FR" sz="2000" spc="-1" strike="noStrike">
                <a:solidFill>
                  <a:srgbClr val="000000"/>
                </a:solidFill>
                <a:latin typeface="+mn-lt"/>
                <a:ea typeface="+mn-ea"/>
              </a:rPr>
              <a:t>u</a:t>
            </a:r>
            <a:r>
              <a:rPr b="0" lang="fr-FR" sz="2000" spc="-1" strike="noStrike">
                <a:solidFill>
                  <a:srgbClr val="000000"/>
                </a:solidFill>
                <a:latin typeface="+mn-lt"/>
                <a:ea typeface="+mn-ea"/>
              </a:rPr>
              <a:t>es </a:t>
            </a:r>
            <a:r>
              <a:rPr b="0" lang="fr-FR" sz="2000" spc="-1" strike="noStrike">
                <a:solidFill>
                  <a:srgbClr val="000000"/>
                </a:solidFill>
                <a:latin typeface="+mn-lt"/>
                <a:ea typeface="+mn-ea"/>
              </a:rPr>
              <a:t>e</a:t>
            </a:r>
            <a:r>
              <a:rPr b="0" lang="fr-FR" sz="2000" spc="-1" strike="noStrike">
                <a:solidFill>
                  <a:srgbClr val="000000"/>
                </a:solidFill>
                <a:latin typeface="+mn-lt"/>
                <a:ea typeface="+mn-ea"/>
              </a:rPr>
              <a:t>q</a:t>
            </a:r>
            <a:r>
              <a:rPr b="0" lang="fr-FR" sz="2000" spc="-1" strike="noStrike">
                <a:solidFill>
                  <a:srgbClr val="000000"/>
                </a:solidFill>
                <a:latin typeface="+mn-lt"/>
                <a:ea typeface="+mn-ea"/>
              </a:rPr>
              <a:t>u</a:t>
            </a:r>
            <a:r>
              <a:rPr b="0" lang="fr-FR" sz="2000" spc="-1" strike="noStrike">
                <a:solidFill>
                  <a:srgbClr val="000000"/>
                </a:solidFill>
                <a:latin typeface="+mn-lt"/>
                <a:ea typeface="+mn-ea"/>
              </a:rPr>
              <a:t>at</a:t>
            </a:r>
            <a:r>
              <a:rPr b="0" lang="fr-FR" sz="2000" spc="-1" strike="noStrike">
                <a:solidFill>
                  <a:srgbClr val="000000"/>
                </a:solidFill>
                <a:latin typeface="+mn-lt"/>
                <a:ea typeface="+mn-ea"/>
              </a:rPr>
              <a:t>e </a:t>
            </a:r>
            <a:r>
              <a:rPr b="0" lang="fr-FR" sz="2000" spc="-1" strike="noStrike">
                <a:solidFill>
                  <a:srgbClr val="000000"/>
                </a:solidFill>
                <a:latin typeface="+mn-lt"/>
                <a:ea typeface="+mn-ea"/>
              </a:rPr>
              <a:t>to </a:t>
            </a:r>
            <a:r>
              <a:rPr b="0" lang="fr-FR" sz="2000" spc="-1" strike="noStrike">
                <a:solidFill>
                  <a:srgbClr val="000000"/>
                </a:solidFill>
                <a:latin typeface="+mn-lt"/>
                <a:ea typeface="+mn-ea"/>
              </a:rPr>
              <a:t>lo</a:t>
            </a:r>
            <a:r>
              <a:rPr b="0" lang="fr-FR" sz="2000" spc="-1" strike="noStrike">
                <a:solidFill>
                  <a:srgbClr val="000000"/>
                </a:solidFill>
                <a:latin typeface="+mn-lt"/>
                <a:ea typeface="+mn-ea"/>
              </a:rPr>
              <a:t>w</a:t>
            </a:r>
            <a:r>
              <a:rPr b="0" lang="fr-FR" sz="2000" spc="-1" strike="noStrike">
                <a:solidFill>
                  <a:srgbClr val="000000"/>
                </a:solidFill>
                <a:latin typeface="+mn-lt"/>
                <a:ea typeface="+mn-ea"/>
              </a:rPr>
              <a:t>er </a:t>
            </a:r>
            <a:r>
              <a:rPr b="0" lang="fr-FR" sz="2000" spc="-1" strike="noStrike">
                <a:solidFill>
                  <a:srgbClr val="000000"/>
                </a:solidFill>
                <a:latin typeface="+mn-lt"/>
                <a:ea typeface="+mn-ea"/>
              </a:rPr>
              <a:t>la</a:t>
            </a:r>
            <a:r>
              <a:rPr b="0" lang="fr-FR" sz="2000" spc="-1" strike="noStrike">
                <a:solidFill>
                  <a:srgbClr val="000000"/>
                </a:solidFill>
                <a:latin typeface="+mn-lt"/>
                <a:ea typeface="+mn-ea"/>
              </a:rPr>
              <a:t>te</a:t>
            </a:r>
            <a:r>
              <a:rPr b="0" lang="fr-FR" sz="2000" spc="-1" strike="noStrike">
                <a:solidFill>
                  <a:srgbClr val="000000"/>
                </a:solidFill>
                <a:latin typeface="+mn-lt"/>
                <a:ea typeface="+mn-ea"/>
              </a:rPr>
              <a:t>n</a:t>
            </a:r>
            <a:r>
              <a:rPr b="0" lang="fr-FR" sz="2000" spc="-1" strike="noStrike">
                <a:solidFill>
                  <a:srgbClr val="000000"/>
                </a:solidFill>
                <a:latin typeface="+mn-lt"/>
                <a:ea typeface="+mn-ea"/>
              </a:rPr>
              <a:t>cy</a:t>
            </a:r>
            <a:r>
              <a:rPr b="0" lang="fr-FR" sz="2000" spc="-1" strike="noStrike">
                <a:solidFill>
                  <a:srgbClr val="000000"/>
                </a:solidFill>
                <a:latin typeface="+mn-lt"/>
                <a:ea typeface="+mn-ea"/>
              </a:rPr>
              <a:t>, </a:t>
            </a:r>
            <a:r>
              <a:rPr b="0" lang="fr-FR" sz="2000" spc="-1" strike="noStrike">
                <a:solidFill>
                  <a:srgbClr val="000000"/>
                </a:solidFill>
                <a:latin typeface="+mn-lt"/>
                <a:ea typeface="+mn-ea"/>
              </a:rPr>
              <a:t>b</a:t>
            </a:r>
            <a:r>
              <a:rPr b="0" lang="fr-FR" sz="2000" spc="-1" strike="noStrike">
                <a:solidFill>
                  <a:srgbClr val="000000"/>
                </a:solidFill>
                <a:latin typeface="+mn-lt"/>
                <a:ea typeface="+mn-ea"/>
              </a:rPr>
              <a:t>ut </a:t>
            </a:r>
            <a:r>
              <a:rPr b="0" lang="fr-FR" sz="2000" spc="-1" strike="noStrike">
                <a:solidFill>
                  <a:srgbClr val="000000"/>
                </a:solidFill>
                <a:latin typeface="+mn-lt"/>
                <a:ea typeface="+mn-ea"/>
              </a:rPr>
              <a:t>hi</a:t>
            </a:r>
            <a:r>
              <a:rPr b="0" lang="fr-FR" sz="2000" spc="-1" strike="noStrike">
                <a:solidFill>
                  <a:srgbClr val="000000"/>
                </a:solidFill>
                <a:latin typeface="+mn-lt"/>
                <a:ea typeface="+mn-ea"/>
              </a:rPr>
              <a:t>g</a:t>
            </a:r>
            <a:r>
              <a:rPr b="0" lang="fr-FR" sz="2000" spc="-1" strike="noStrike">
                <a:solidFill>
                  <a:srgbClr val="000000"/>
                </a:solidFill>
                <a:latin typeface="+mn-lt"/>
                <a:ea typeface="+mn-ea"/>
              </a:rPr>
              <a:t>h</a:t>
            </a:r>
            <a:r>
              <a:rPr b="0" lang="fr-FR" sz="2000" spc="-1" strike="noStrike">
                <a:solidFill>
                  <a:srgbClr val="000000"/>
                </a:solidFill>
                <a:latin typeface="+mn-lt"/>
                <a:ea typeface="+mn-ea"/>
              </a:rPr>
              <a:t>er </a:t>
            </a:r>
            <a:r>
              <a:rPr b="0" lang="fr-FR" sz="2000" spc="-1" strike="noStrike">
                <a:solidFill>
                  <a:srgbClr val="000000"/>
                </a:solidFill>
                <a:latin typeface="+mn-lt"/>
                <a:ea typeface="+mn-ea"/>
              </a:rPr>
              <a:t>C</a:t>
            </a:r>
            <a:r>
              <a:rPr b="0" lang="fr-FR" sz="2000" spc="-1" strike="noStrike">
                <a:solidFill>
                  <a:srgbClr val="000000"/>
                </a:solidFill>
                <a:latin typeface="+mn-lt"/>
                <a:ea typeface="+mn-ea"/>
              </a:rPr>
              <a:t>P</a:t>
            </a:r>
            <a:r>
              <a:rPr b="0" lang="fr-FR" sz="2000" spc="-1" strike="noStrike">
                <a:solidFill>
                  <a:srgbClr val="000000"/>
                </a:solidFill>
                <a:latin typeface="+mn-lt"/>
                <a:ea typeface="+mn-ea"/>
              </a:rPr>
              <a:t>U </a:t>
            </a:r>
            <a:r>
              <a:rPr b="0" lang="fr-FR" sz="2000" spc="-1" strike="noStrike">
                <a:solidFill>
                  <a:srgbClr val="000000"/>
                </a:solidFill>
                <a:latin typeface="+mn-lt"/>
                <a:ea typeface="+mn-ea"/>
              </a:rPr>
              <a:t>ut</a:t>
            </a:r>
            <a:r>
              <a:rPr b="0" lang="fr-FR" sz="2000" spc="-1" strike="noStrike">
                <a:solidFill>
                  <a:srgbClr val="000000"/>
                </a:solidFill>
                <a:latin typeface="+mn-lt"/>
                <a:ea typeface="+mn-ea"/>
              </a:rPr>
              <a:t>ili</a:t>
            </a:r>
            <a:r>
              <a:rPr b="0" lang="fr-FR" sz="2000" spc="-1" strike="noStrike">
                <a:solidFill>
                  <a:srgbClr val="000000"/>
                </a:solidFill>
                <a:latin typeface="+mn-lt"/>
                <a:ea typeface="+mn-ea"/>
              </a:rPr>
              <a:t>za</a:t>
            </a:r>
            <a:r>
              <a:rPr b="0" lang="fr-FR" sz="2000" spc="-1" strike="noStrike">
                <a:solidFill>
                  <a:srgbClr val="000000"/>
                </a:solidFill>
                <a:latin typeface="+mn-lt"/>
                <a:ea typeface="+mn-ea"/>
              </a:rPr>
              <a:t>ti</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S</a:t>
            </a:r>
            <a:r>
              <a:rPr b="0" lang="fr-FR" sz="2000" spc="-1" strike="noStrike">
                <a:solidFill>
                  <a:srgbClr val="000000"/>
                </a:solidFill>
                <a:latin typeface="+mn-lt"/>
                <a:ea typeface="+mn-ea"/>
              </a:rPr>
              <a:t>o </a:t>
            </a:r>
            <a:r>
              <a:rPr b="0" lang="fr-FR" sz="2000" spc="-1" strike="noStrike">
                <a:solidFill>
                  <a:srgbClr val="000000"/>
                </a:solidFill>
                <a:latin typeface="+mn-lt"/>
                <a:ea typeface="+mn-ea"/>
              </a:rPr>
              <a:t>d</a:t>
            </a:r>
            <a:r>
              <a:rPr b="0" lang="fr-FR" sz="2000" spc="-1" strike="noStrike">
                <a:solidFill>
                  <a:srgbClr val="000000"/>
                </a:solidFill>
                <a:latin typeface="+mn-lt"/>
                <a:ea typeface="+mn-ea"/>
              </a:rPr>
              <a:t>e</a:t>
            </a:r>
            <a:r>
              <a:rPr b="0" lang="fr-FR" sz="2000" spc="-1" strike="noStrike">
                <a:solidFill>
                  <a:srgbClr val="000000"/>
                </a:solidFill>
                <a:latin typeface="+mn-lt"/>
                <a:ea typeface="+mn-ea"/>
              </a:rPr>
              <a:t>p</a:t>
            </a:r>
            <a:r>
              <a:rPr b="0" lang="fr-FR" sz="2000" spc="-1" strike="noStrike">
                <a:solidFill>
                  <a:srgbClr val="000000"/>
                </a:solidFill>
                <a:latin typeface="+mn-lt"/>
                <a:ea typeface="+mn-ea"/>
              </a:rPr>
              <a:t>e</a:t>
            </a:r>
            <a:r>
              <a:rPr b="0" lang="fr-FR" sz="2000" spc="-1" strike="noStrike">
                <a:solidFill>
                  <a:srgbClr val="000000"/>
                </a:solidFill>
                <a:latin typeface="+mn-lt"/>
                <a:ea typeface="+mn-ea"/>
              </a:rPr>
              <a:t>n</a:t>
            </a:r>
            <a:r>
              <a:rPr b="0" lang="fr-FR" sz="2000" spc="-1" strike="noStrike">
                <a:solidFill>
                  <a:srgbClr val="000000"/>
                </a:solidFill>
                <a:latin typeface="+mn-lt"/>
                <a:ea typeface="+mn-ea"/>
              </a:rPr>
              <a:t>di</a:t>
            </a:r>
            <a:r>
              <a:rPr b="0" lang="fr-FR" sz="2000" spc="-1" strike="noStrike">
                <a:solidFill>
                  <a:srgbClr val="000000"/>
                </a:solidFill>
                <a:latin typeface="+mn-lt"/>
                <a:ea typeface="+mn-ea"/>
              </a:rPr>
              <a:t>n</a:t>
            </a:r>
            <a:r>
              <a:rPr b="0" lang="fr-FR" sz="2000" spc="-1" strike="noStrike">
                <a:solidFill>
                  <a:srgbClr val="000000"/>
                </a:solidFill>
                <a:latin typeface="+mn-lt"/>
                <a:ea typeface="+mn-ea"/>
              </a:rPr>
              <a:t>g </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h</a:t>
            </a:r>
            <a:r>
              <a:rPr b="0" lang="fr-FR" sz="2000" spc="-1" strike="noStrike">
                <a:solidFill>
                  <a:srgbClr val="000000"/>
                </a:solidFill>
                <a:latin typeface="+mn-lt"/>
                <a:ea typeface="+mn-ea"/>
              </a:rPr>
              <a:t>o</a:t>
            </a:r>
            <a:r>
              <a:rPr b="0" lang="fr-FR" sz="2000" spc="-1" strike="noStrike">
                <a:solidFill>
                  <a:srgbClr val="000000"/>
                </a:solidFill>
                <a:latin typeface="+mn-lt"/>
                <a:ea typeface="+mn-ea"/>
              </a:rPr>
              <a:t>w </a:t>
            </a:r>
            <a:r>
              <a:rPr b="0" lang="fr-FR" sz="2000" spc="-1" strike="noStrike">
                <a:solidFill>
                  <a:srgbClr val="000000"/>
                </a:solidFill>
                <a:latin typeface="+mn-lt"/>
                <a:ea typeface="+mn-ea"/>
              </a:rPr>
              <a:t>i</a:t>
            </a:r>
            <a:r>
              <a:rPr b="0" lang="fr-FR" sz="2000" spc="-1" strike="noStrike">
                <a:solidFill>
                  <a:srgbClr val="000000"/>
                </a:solidFill>
                <a:latin typeface="+mn-lt"/>
                <a:ea typeface="+mn-ea"/>
              </a:rPr>
              <a:t>m</a:t>
            </a:r>
            <a:r>
              <a:rPr b="0" lang="fr-FR" sz="2000" spc="-1" strike="noStrike">
                <a:solidFill>
                  <a:srgbClr val="000000"/>
                </a:solidFill>
                <a:latin typeface="+mn-lt"/>
                <a:ea typeface="+mn-ea"/>
              </a:rPr>
              <a:t>p</a:t>
            </a:r>
            <a:r>
              <a:rPr b="0" lang="fr-FR" sz="2000" spc="-1" strike="noStrike">
                <a:solidFill>
                  <a:srgbClr val="000000"/>
                </a:solidFill>
                <a:latin typeface="+mn-lt"/>
                <a:ea typeface="+mn-ea"/>
              </a:rPr>
              <a:t>or</a:t>
            </a:r>
            <a:r>
              <a:rPr b="0" lang="fr-FR" sz="2000" spc="-1" strike="noStrike">
                <a:solidFill>
                  <a:srgbClr val="000000"/>
                </a:solidFill>
                <a:latin typeface="+mn-lt"/>
                <a:ea typeface="+mn-ea"/>
              </a:rPr>
              <a:t>ta</a:t>
            </a:r>
            <a:r>
              <a:rPr b="0" lang="fr-FR" sz="2000" spc="-1" strike="noStrike">
                <a:solidFill>
                  <a:srgbClr val="000000"/>
                </a:solidFill>
                <a:latin typeface="+mn-lt"/>
                <a:ea typeface="+mn-ea"/>
              </a:rPr>
              <a:t>nt </a:t>
            </a:r>
            <a:r>
              <a:rPr b="0" lang="fr-FR" sz="2000" spc="-1" strike="noStrike">
                <a:solidFill>
                  <a:srgbClr val="000000"/>
                </a:solidFill>
                <a:latin typeface="+mn-lt"/>
                <a:ea typeface="+mn-ea"/>
              </a:rPr>
              <a:t>la</a:t>
            </a:r>
            <a:r>
              <a:rPr b="0" lang="fr-FR" sz="2000" spc="-1" strike="noStrike">
                <a:solidFill>
                  <a:srgbClr val="000000"/>
                </a:solidFill>
                <a:latin typeface="+mn-lt"/>
                <a:ea typeface="+mn-ea"/>
              </a:rPr>
              <a:t>te</a:t>
            </a:r>
            <a:r>
              <a:rPr b="0" lang="fr-FR" sz="2000" spc="-1" strike="noStrike">
                <a:solidFill>
                  <a:srgbClr val="000000"/>
                </a:solidFill>
                <a:latin typeface="+mn-lt"/>
                <a:ea typeface="+mn-ea"/>
              </a:rPr>
              <a:t>n</a:t>
            </a:r>
            <a:r>
              <a:rPr b="0" lang="fr-FR" sz="2000" spc="-1" strike="noStrike">
                <a:solidFill>
                  <a:srgbClr val="000000"/>
                </a:solidFill>
                <a:latin typeface="+mn-lt"/>
                <a:ea typeface="+mn-ea"/>
              </a:rPr>
              <a:t>cy </a:t>
            </a:r>
            <a:r>
              <a:rPr b="0" lang="fr-FR" sz="2000" spc="-1" strike="noStrike">
                <a:solidFill>
                  <a:srgbClr val="000000"/>
                </a:solidFill>
                <a:latin typeface="+mn-lt"/>
                <a:ea typeface="+mn-ea"/>
              </a:rPr>
              <a:t>is </a:t>
            </a:r>
            <a:r>
              <a:rPr b="0" lang="fr-FR" sz="2000" spc="-1" strike="noStrike">
                <a:solidFill>
                  <a:srgbClr val="000000"/>
                </a:solidFill>
                <a:latin typeface="+mn-lt"/>
                <a:ea typeface="+mn-ea"/>
              </a:rPr>
              <a:t>to </a:t>
            </a:r>
            <a:r>
              <a:rPr b="0" lang="fr-FR" sz="2000" spc="-1" strike="noStrike">
                <a:solidFill>
                  <a:srgbClr val="000000"/>
                </a:solidFill>
                <a:latin typeface="+mn-lt"/>
                <a:ea typeface="+mn-ea"/>
              </a:rPr>
              <a:t>y</a:t>
            </a:r>
            <a:r>
              <a:rPr b="0" lang="fr-FR" sz="2000" spc="-1" strike="noStrike">
                <a:solidFill>
                  <a:srgbClr val="000000"/>
                </a:solidFill>
                <a:latin typeface="+mn-lt"/>
                <a:ea typeface="+mn-ea"/>
              </a:rPr>
              <a:t>o</a:t>
            </a:r>
            <a:r>
              <a:rPr b="0" lang="fr-FR" sz="2000" spc="-1" strike="noStrike">
                <a:solidFill>
                  <a:srgbClr val="000000"/>
                </a:solidFill>
                <a:latin typeface="+mn-lt"/>
                <a:ea typeface="+mn-ea"/>
              </a:rPr>
              <a:t>ur </a:t>
            </a:r>
            <a:r>
              <a:rPr b="0" lang="fr-FR" sz="2000" spc="-1" strike="noStrike">
                <a:solidFill>
                  <a:srgbClr val="000000"/>
                </a:solidFill>
                <a:latin typeface="+mn-lt"/>
                <a:ea typeface="+mn-ea"/>
              </a:rPr>
              <a:t>o</a:t>
            </a:r>
            <a:r>
              <a:rPr b="0" lang="fr-FR" sz="2000" spc="-1" strike="noStrike">
                <a:solidFill>
                  <a:srgbClr val="000000"/>
                </a:solidFill>
                <a:latin typeface="+mn-lt"/>
                <a:ea typeface="+mn-ea"/>
              </a:rPr>
              <a:t>v</a:t>
            </a:r>
            <a:r>
              <a:rPr b="0" lang="fr-FR" sz="2000" spc="-1" strike="noStrike">
                <a:solidFill>
                  <a:srgbClr val="000000"/>
                </a:solidFill>
                <a:latin typeface="+mn-lt"/>
                <a:ea typeface="+mn-ea"/>
              </a:rPr>
              <a:t>er</a:t>
            </a:r>
            <a:r>
              <a:rPr b="0" lang="fr-FR" sz="2000" spc="-1" strike="noStrike">
                <a:solidFill>
                  <a:srgbClr val="000000"/>
                </a:solidFill>
                <a:latin typeface="+mn-lt"/>
                <a:ea typeface="+mn-ea"/>
              </a:rPr>
              <a:t>al</a:t>
            </a:r>
            <a:r>
              <a:rPr b="0" lang="fr-FR" sz="2000" spc="-1" strike="noStrike">
                <a:solidFill>
                  <a:srgbClr val="000000"/>
                </a:solidFill>
                <a:latin typeface="+mn-lt"/>
                <a:ea typeface="+mn-ea"/>
              </a:rPr>
              <a:t>l </a:t>
            </a:r>
            <a:r>
              <a:rPr b="0" lang="fr-FR" sz="2000" spc="-1" strike="noStrike">
                <a:solidFill>
                  <a:srgbClr val="000000"/>
                </a:solidFill>
                <a:latin typeface="+mn-lt"/>
                <a:ea typeface="+mn-ea"/>
              </a:rPr>
              <a:t>d</a:t>
            </a:r>
            <a:r>
              <a:rPr b="0" lang="fr-FR" sz="2000" spc="-1" strike="noStrike">
                <a:solidFill>
                  <a:srgbClr val="000000"/>
                </a:solidFill>
                <a:latin typeface="+mn-lt"/>
                <a:ea typeface="+mn-ea"/>
              </a:rPr>
              <a:t>at</a:t>
            </a:r>
            <a:r>
              <a:rPr b="0" lang="fr-FR" sz="2000" spc="-1" strike="noStrike">
                <a:solidFill>
                  <a:srgbClr val="000000"/>
                </a:solidFill>
                <a:latin typeface="+mn-lt"/>
                <a:ea typeface="+mn-ea"/>
              </a:rPr>
              <a:t>a</a:t>
            </a:r>
            <a:r>
              <a:rPr b="0" lang="fr-FR" sz="2000" spc="-1" strike="noStrike">
                <a:solidFill>
                  <a:srgbClr val="000000"/>
                </a:solidFill>
                <a:latin typeface="+mn-lt"/>
                <a:ea typeface="+mn-ea"/>
              </a:rPr>
              <a:t>fl</a:t>
            </a:r>
            <a:r>
              <a:rPr b="0" lang="fr-FR" sz="2000" spc="-1" strike="noStrike">
                <a:solidFill>
                  <a:srgbClr val="000000"/>
                </a:solidFill>
                <a:latin typeface="+mn-lt"/>
                <a:ea typeface="+mn-ea"/>
              </a:rPr>
              <a:t>o</a:t>
            </a:r>
            <a:r>
              <a:rPr b="0" lang="fr-FR" sz="2000" spc="-1" strike="noStrike">
                <a:solidFill>
                  <a:srgbClr val="000000"/>
                </a:solidFill>
                <a:latin typeface="+mn-lt"/>
                <a:ea typeface="+mn-ea"/>
              </a:rPr>
              <a:t>w, </a:t>
            </a:r>
            <a:r>
              <a:rPr b="0" lang="fr-FR" sz="2000" spc="-1" strike="noStrike">
                <a:solidFill>
                  <a:srgbClr val="000000"/>
                </a:solidFill>
                <a:latin typeface="+mn-lt"/>
                <a:ea typeface="+mn-ea"/>
              </a:rPr>
              <a:t>in</a:t>
            </a:r>
            <a:r>
              <a:rPr b="0" lang="fr-FR" sz="2000" spc="-1" strike="noStrike">
                <a:solidFill>
                  <a:srgbClr val="000000"/>
                </a:solidFill>
                <a:latin typeface="+mn-lt"/>
                <a:ea typeface="+mn-ea"/>
              </a:rPr>
              <a:t>cr</a:t>
            </a:r>
            <a:r>
              <a:rPr b="0" lang="fr-FR" sz="2000" spc="-1" strike="noStrike">
                <a:solidFill>
                  <a:srgbClr val="000000"/>
                </a:solidFill>
                <a:latin typeface="+mn-lt"/>
                <a:ea typeface="+mn-ea"/>
              </a:rPr>
              <a:t>e</a:t>
            </a:r>
            <a:r>
              <a:rPr b="0" lang="fr-FR" sz="2000" spc="-1" strike="noStrike">
                <a:solidFill>
                  <a:srgbClr val="000000"/>
                </a:solidFill>
                <a:latin typeface="+mn-lt"/>
                <a:ea typeface="+mn-ea"/>
              </a:rPr>
              <a:t>as</a:t>
            </a:r>
            <a:r>
              <a:rPr b="0" lang="fr-FR" sz="2000" spc="-1" strike="noStrike">
                <a:solidFill>
                  <a:srgbClr val="000000"/>
                </a:solidFill>
                <a:latin typeface="+mn-lt"/>
                <a:ea typeface="+mn-ea"/>
              </a:rPr>
              <a:t>in</a:t>
            </a:r>
            <a:r>
              <a:rPr b="0" lang="fr-FR" sz="2000" spc="-1" strike="noStrike">
                <a:solidFill>
                  <a:srgbClr val="000000"/>
                </a:solidFill>
                <a:latin typeface="+mn-lt"/>
                <a:ea typeface="+mn-ea"/>
              </a:rPr>
              <a:t>g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v</a:t>
            </a:r>
            <a:r>
              <a:rPr b="0" lang="fr-FR" sz="2000" spc="-1" strike="noStrike">
                <a:solidFill>
                  <a:srgbClr val="000000"/>
                </a:solidFill>
                <a:latin typeface="+mn-lt"/>
                <a:ea typeface="+mn-ea"/>
              </a:rPr>
              <a:t>al</a:t>
            </a:r>
            <a:r>
              <a:rPr b="0" lang="fr-FR" sz="2000" spc="-1" strike="noStrike">
                <a:solidFill>
                  <a:srgbClr val="000000"/>
                </a:solidFill>
                <a:latin typeface="+mn-lt"/>
                <a:ea typeface="+mn-ea"/>
              </a:rPr>
              <a:t>u</a:t>
            </a:r>
            <a:r>
              <a:rPr b="0" lang="fr-FR" sz="2000" spc="-1" strike="noStrike">
                <a:solidFill>
                  <a:srgbClr val="000000"/>
                </a:solidFill>
                <a:latin typeface="+mn-lt"/>
                <a:ea typeface="+mn-ea"/>
              </a:rPr>
              <a:t>e </a:t>
            </a:r>
            <a:r>
              <a:rPr b="0" lang="fr-FR" sz="2000" spc="-1" strike="noStrike">
                <a:solidFill>
                  <a:srgbClr val="000000"/>
                </a:solidFill>
                <a:latin typeface="+mn-lt"/>
                <a:ea typeface="+mn-ea"/>
              </a:rPr>
              <a:t>h</a:t>
            </a:r>
            <a:r>
              <a:rPr b="0" lang="fr-FR" sz="2000" spc="-1" strike="noStrike">
                <a:solidFill>
                  <a:srgbClr val="000000"/>
                </a:solidFill>
                <a:latin typeface="+mn-lt"/>
                <a:ea typeface="+mn-ea"/>
              </a:rPr>
              <a:t>er</a:t>
            </a:r>
            <a:r>
              <a:rPr b="0" lang="fr-FR" sz="2000" spc="-1" strike="noStrike">
                <a:solidFill>
                  <a:srgbClr val="000000"/>
                </a:solidFill>
                <a:latin typeface="+mn-lt"/>
                <a:ea typeface="+mn-ea"/>
              </a:rPr>
              <a:t>e </a:t>
            </a:r>
            <a:r>
              <a:rPr b="0" lang="fr-FR" sz="2000" spc="-1" strike="noStrike">
                <a:solidFill>
                  <a:srgbClr val="000000"/>
                </a:solidFill>
                <a:latin typeface="+mn-lt"/>
                <a:ea typeface="+mn-ea"/>
              </a:rPr>
              <a:t>wi</a:t>
            </a:r>
            <a:r>
              <a:rPr b="0" lang="fr-FR" sz="2000" spc="-1" strike="noStrike">
                <a:solidFill>
                  <a:srgbClr val="000000"/>
                </a:solidFill>
                <a:latin typeface="+mn-lt"/>
                <a:ea typeface="+mn-ea"/>
              </a:rPr>
              <a:t>ll </a:t>
            </a:r>
            <a:r>
              <a:rPr b="0" lang="fr-FR" sz="2000" spc="-1" strike="noStrike">
                <a:solidFill>
                  <a:srgbClr val="000000"/>
                </a:solidFill>
                <a:latin typeface="+mn-lt"/>
                <a:ea typeface="+mn-ea"/>
              </a:rPr>
              <a:t>c</a:t>
            </a:r>
            <a:r>
              <a:rPr b="0" lang="fr-FR" sz="2000" spc="-1" strike="noStrike">
                <a:solidFill>
                  <a:srgbClr val="000000"/>
                </a:solidFill>
                <a:latin typeface="+mn-lt"/>
                <a:ea typeface="+mn-ea"/>
              </a:rPr>
              <a:t>ut </a:t>
            </a:r>
            <a:r>
              <a:rPr b="0" lang="fr-FR" sz="2000" spc="-1" strike="noStrike">
                <a:solidFill>
                  <a:srgbClr val="000000"/>
                </a:solidFill>
                <a:latin typeface="+mn-lt"/>
                <a:ea typeface="+mn-ea"/>
              </a:rPr>
              <a:t>d</a:t>
            </a:r>
            <a:r>
              <a:rPr b="0" lang="fr-FR" sz="2000" spc="-1" strike="noStrike">
                <a:solidFill>
                  <a:srgbClr val="000000"/>
                </a:solidFill>
                <a:latin typeface="+mn-lt"/>
                <a:ea typeface="+mn-ea"/>
              </a:rPr>
              <a:t>o</a:t>
            </a:r>
            <a:r>
              <a:rPr b="0" lang="fr-FR" sz="2000" spc="-1" strike="noStrike">
                <a:solidFill>
                  <a:srgbClr val="000000"/>
                </a:solidFill>
                <a:latin typeface="+mn-lt"/>
                <a:ea typeface="+mn-ea"/>
              </a:rPr>
              <a:t>w</a:t>
            </a:r>
            <a:r>
              <a:rPr b="0" lang="fr-FR" sz="2000" spc="-1" strike="noStrike">
                <a:solidFill>
                  <a:srgbClr val="000000"/>
                </a:solidFill>
                <a:latin typeface="+mn-lt"/>
                <a:ea typeface="+mn-ea"/>
              </a:rPr>
              <a:t>n </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o</a:t>
            </a:r>
            <a:r>
              <a:rPr b="0" lang="fr-FR" sz="2000" spc="-1" strike="noStrike">
                <a:solidFill>
                  <a:srgbClr val="000000"/>
                </a:solidFill>
                <a:latin typeface="+mn-lt"/>
                <a:ea typeface="+mn-ea"/>
              </a:rPr>
              <a:t>v</a:t>
            </a:r>
            <a:r>
              <a:rPr b="0" lang="fr-FR" sz="2000" spc="-1" strike="noStrike">
                <a:solidFill>
                  <a:srgbClr val="000000"/>
                </a:solidFill>
                <a:latin typeface="+mn-lt"/>
                <a:ea typeface="+mn-ea"/>
              </a:rPr>
              <a:t>er</a:t>
            </a:r>
            <a:r>
              <a:rPr b="0" lang="fr-FR" sz="2000" spc="-1" strike="noStrike">
                <a:solidFill>
                  <a:srgbClr val="000000"/>
                </a:solidFill>
                <a:latin typeface="+mn-lt"/>
                <a:ea typeface="+mn-ea"/>
              </a:rPr>
              <a:t>al</a:t>
            </a:r>
            <a:r>
              <a:rPr b="0" lang="fr-FR" sz="2000" spc="-1" strike="noStrike">
                <a:solidFill>
                  <a:srgbClr val="000000"/>
                </a:solidFill>
                <a:latin typeface="+mn-lt"/>
                <a:ea typeface="+mn-ea"/>
              </a:rPr>
              <a:t>l </a:t>
            </a:r>
            <a:r>
              <a:rPr b="0" lang="fr-FR" sz="2000" spc="-1" strike="noStrike">
                <a:solidFill>
                  <a:srgbClr val="000000"/>
                </a:solidFill>
                <a:latin typeface="+mn-lt"/>
                <a:ea typeface="+mn-ea"/>
              </a:rPr>
              <a:t>C</a:t>
            </a:r>
            <a:r>
              <a:rPr b="0" lang="fr-FR" sz="2000" spc="-1" strike="noStrike">
                <a:solidFill>
                  <a:srgbClr val="000000"/>
                </a:solidFill>
                <a:latin typeface="+mn-lt"/>
                <a:ea typeface="+mn-ea"/>
              </a:rPr>
              <a:t>P</a:t>
            </a:r>
            <a:r>
              <a:rPr b="0" lang="fr-FR" sz="2000" spc="-1" strike="noStrike">
                <a:solidFill>
                  <a:srgbClr val="000000"/>
                </a:solidFill>
                <a:latin typeface="+mn-lt"/>
                <a:ea typeface="+mn-ea"/>
              </a:rPr>
              <a:t>U </a:t>
            </a:r>
            <a:r>
              <a:rPr b="0" lang="fr-FR" sz="2000" spc="-1" strike="noStrike">
                <a:solidFill>
                  <a:srgbClr val="000000"/>
                </a:solidFill>
                <a:latin typeface="+mn-lt"/>
                <a:ea typeface="+mn-ea"/>
              </a:rPr>
              <a:t>ut</a:t>
            </a:r>
            <a:r>
              <a:rPr b="0" lang="fr-FR" sz="2000" spc="-1" strike="noStrike">
                <a:solidFill>
                  <a:srgbClr val="000000"/>
                </a:solidFill>
                <a:latin typeface="+mn-lt"/>
                <a:ea typeface="+mn-ea"/>
              </a:rPr>
              <a:t>ili</a:t>
            </a:r>
            <a:r>
              <a:rPr b="0" lang="fr-FR" sz="2000" spc="-1" strike="noStrike">
                <a:solidFill>
                  <a:srgbClr val="000000"/>
                </a:solidFill>
                <a:latin typeface="+mn-lt"/>
                <a:ea typeface="+mn-ea"/>
              </a:rPr>
              <a:t>za</a:t>
            </a:r>
            <a:r>
              <a:rPr b="0" lang="fr-FR" sz="2000" spc="-1" strike="noStrike">
                <a:solidFill>
                  <a:srgbClr val="000000"/>
                </a:solidFill>
                <a:latin typeface="+mn-lt"/>
                <a:ea typeface="+mn-ea"/>
              </a:rPr>
              <a:t>ti</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e</a:t>
            </a:r>
            <a:r>
              <a:rPr b="0" lang="fr-FR" sz="2000" spc="-1" strike="noStrike">
                <a:solidFill>
                  <a:srgbClr val="000000"/>
                </a:solidFill>
                <a:latin typeface="+mn-lt"/>
                <a:ea typeface="+mn-ea"/>
              </a:rPr>
              <a:t>v</a:t>
            </a:r>
            <a:r>
              <a:rPr b="0" lang="fr-FR" sz="2000" spc="-1" strike="noStrike">
                <a:solidFill>
                  <a:srgbClr val="000000"/>
                </a:solidFill>
                <a:latin typeface="+mn-lt"/>
                <a:ea typeface="+mn-ea"/>
              </a:rPr>
              <a:t>e</a:t>
            </a:r>
            <a:r>
              <a:rPr b="0" lang="fr-FR" sz="2000" spc="-1" strike="noStrike">
                <a:solidFill>
                  <a:srgbClr val="000000"/>
                </a:solidFill>
                <a:latin typeface="+mn-lt"/>
                <a:ea typeface="+mn-ea"/>
              </a:rPr>
              <a:t>n </a:t>
            </a:r>
            <a:r>
              <a:rPr b="0" lang="fr-FR" sz="2000" spc="-1" strike="noStrike">
                <a:solidFill>
                  <a:srgbClr val="000000"/>
                </a:solidFill>
                <a:latin typeface="+mn-lt"/>
                <a:ea typeface="+mn-ea"/>
              </a:rPr>
              <a:t>fu</a:t>
            </a:r>
            <a:r>
              <a:rPr b="0" lang="fr-FR" sz="2000" spc="-1" strike="noStrike">
                <a:solidFill>
                  <a:srgbClr val="000000"/>
                </a:solidFill>
                <a:latin typeface="+mn-lt"/>
                <a:ea typeface="+mn-ea"/>
              </a:rPr>
              <a:t>rt</a:t>
            </a:r>
            <a:r>
              <a:rPr b="0" lang="fr-FR" sz="2000" spc="-1" strike="noStrike">
                <a:solidFill>
                  <a:srgbClr val="000000"/>
                </a:solidFill>
                <a:latin typeface="+mn-lt"/>
                <a:ea typeface="+mn-ea"/>
              </a:rPr>
              <a:t>h</a:t>
            </a:r>
            <a:r>
              <a:rPr b="0" lang="fr-FR" sz="2000" spc="-1" strike="noStrike">
                <a:solidFill>
                  <a:srgbClr val="000000"/>
                </a:solidFill>
                <a:latin typeface="+mn-lt"/>
                <a:ea typeface="+mn-ea"/>
              </a:rPr>
              <a:t>er</a:t>
            </a:r>
            <a:r>
              <a:rPr b="0" lang="fr-FR" sz="2000" spc="-1" strike="noStrike">
                <a:solidFill>
                  <a:srgbClr val="000000"/>
                </a:solidFill>
                <a:latin typeface="+mn-lt"/>
                <a:ea typeface="+mn-ea"/>
              </a:rPr>
              <a:t>.</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86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15E1FC2-07ED-425E-AA91-69DE01999E7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685800" y="1143000"/>
            <a:ext cx="5485680" cy="3085560"/>
          </a:xfrm>
          <a:prstGeom prst="rect">
            <a:avLst/>
          </a:prstGeom>
        </p:spPr>
      </p:sp>
      <p:sp>
        <p:nvSpPr>
          <p:cNvPr id="86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nifi.properties - Core Properties </a:t>
            </a:r>
            <a:endParaRPr b="0" lang="fr-FR" sz="2000" spc="-1" strike="noStrike">
              <a:latin typeface="Arial"/>
            </a:endParaRPr>
          </a:p>
          <a:p>
            <a:pPr marL="216000" indent="-215640">
              <a:lnSpc>
                <a:spcPct val="100000"/>
              </a:lnSpc>
            </a:pPr>
            <a:endParaRPr b="0" lang="fr-FR" sz="20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There is another property in this section that can be changed for better performance: </a:t>
            </a:r>
            <a:r>
              <a:rPr b="1" lang="fr-FR" sz="1200" spc="-1" strike="noStrike">
                <a:solidFill>
                  <a:srgbClr val="000000"/>
                </a:solidFill>
                <a:latin typeface="+mn-lt"/>
                <a:ea typeface="+mn-ea"/>
              </a:rPr>
              <a:t>nifi.ui.autorefresh.interval</a:t>
            </a:r>
            <a:r>
              <a:rPr b="0" lang="fr-FR" sz="2000" spc="-1" strike="noStrike">
                <a:solidFill>
                  <a:srgbClr val="000000"/>
                </a:solidFill>
                <a:latin typeface="+mn-lt"/>
                <a:ea typeface="+mn-ea"/>
              </a:rPr>
              <a:t> </a:t>
            </a:r>
            <a:endParaRPr b="0" lang="fr-FR" sz="20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It does not have an impact on NiFi performance but can have an impact browser performance.</a:t>
            </a:r>
            <a:endParaRPr b="0" lang="fr-FR" sz="12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It does not have an impact on NiFi performance but can have an impact on browser performance.</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This property sets the value at which the latest statistics, bulletins and flow revisions will be </a:t>
            </a:r>
            <a:r>
              <a:rPr b="0" lang="fr-FR" sz="2000" spc="-1" strike="noStrike">
                <a:solidFill>
                  <a:srgbClr val="000000"/>
                </a:solidFill>
                <a:latin typeface="+mn-lt"/>
                <a:ea typeface="+mn-ea"/>
              </a:rPr>
              <a:t>refreshed pushed to connected browser sessions.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In order to reload the complete dataflow the user must trigger a refresh.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Decreasing the time between refreshes will allow bulletins to present themselves to the user in a </a:t>
            </a:r>
            <a:r>
              <a:rPr b="0" lang="fr-FR" sz="2000" spc="-1" strike="noStrike">
                <a:solidFill>
                  <a:srgbClr val="000000"/>
                </a:solidFill>
                <a:latin typeface="+mn-lt"/>
                <a:ea typeface="+mn-ea"/>
              </a:rPr>
              <a:t>timelier manner; however, doing so will increase the network bandwidth used.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The number of concurrent users accessing the UI compounds this.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We suggest keeping the default value and only changing it if closer to real–time bulletin or statistics </a:t>
            </a:r>
            <a:r>
              <a:rPr b="0" lang="fr-FR" sz="2000" spc="-1" strike="noStrike">
                <a:solidFill>
                  <a:srgbClr val="000000"/>
                </a:solidFill>
                <a:latin typeface="+mn-lt"/>
                <a:ea typeface="+mn-ea"/>
              </a:rPr>
              <a:t>reporting in the UI is needed.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The user can always manually trigger a refresh at any time by right clicking on any open space on </a:t>
            </a:r>
            <a:r>
              <a:rPr b="0" lang="fr-FR" sz="2000" spc="-1" strike="noStrike">
                <a:solidFill>
                  <a:srgbClr val="000000"/>
                </a:solidFill>
                <a:latin typeface="+mn-lt"/>
                <a:ea typeface="+mn-ea"/>
              </a:rPr>
              <a:t>the graph and selecting “refresh status”.</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86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CB7CD1B-BCBA-490B-9874-B7FFC6008A5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685800" y="1143000"/>
            <a:ext cx="5485680" cy="3085560"/>
          </a:xfrm>
          <a:prstGeom prst="rect">
            <a:avLst/>
          </a:prstGeom>
        </p:spPr>
      </p:sp>
      <p:sp>
        <p:nvSpPr>
          <p:cNvPr id="86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nifi.properties - H2 Settings </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There are two H2 databases used by NiFi.</a:t>
            </a:r>
            <a:endParaRPr b="0" lang="fr-FR" sz="2000" spc="-1" strike="noStrike">
              <a:latin typeface="Arial"/>
            </a:endParaRPr>
          </a:p>
          <a:p>
            <a:pPr lvl="1" marL="743040" indent="-285120">
              <a:lnSpc>
                <a:spcPct val="140000"/>
              </a:lnSpc>
              <a:buClr>
                <a:srgbClr val="000000"/>
              </a:buClr>
              <a:buFont typeface="Arial"/>
              <a:buChar char="•"/>
            </a:pPr>
            <a:r>
              <a:rPr b="0" lang="fr-FR" sz="2000" spc="-1" strike="noStrike">
                <a:latin typeface="Arial"/>
              </a:rPr>
              <a:t>A </a:t>
            </a:r>
            <a:r>
              <a:rPr b="1" lang="fr-FR" sz="2000" spc="-1" strike="noStrike">
                <a:latin typeface="Arial"/>
              </a:rPr>
              <a:t>user DB </a:t>
            </a:r>
            <a:r>
              <a:rPr b="0" lang="fr-FR" sz="2000" spc="-1" strike="noStrike">
                <a:latin typeface="Arial"/>
              </a:rPr>
              <a:t>- keeps track of user logins when the NiFi is secured.</a:t>
            </a:r>
            <a:endParaRPr b="0" lang="fr-FR" sz="2000" spc="-1" strike="noStrike">
              <a:latin typeface="Arial"/>
            </a:endParaRPr>
          </a:p>
          <a:p>
            <a:pPr lvl="1" marL="743040" indent="-285120">
              <a:lnSpc>
                <a:spcPct val="140000"/>
              </a:lnSpc>
              <a:buClr>
                <a:srgbClr val="000000"/>
              </a:buClr>
              <a:buFont typeface="Arial"/>
              <a:buChar char="•"/>
            </a:pPr>
            <a:r>
              <a:rPr b="0" lang="fr-FR" sz="2000" spc="-1" strike="noStrike">
                <a:latin typeface="Arial"/>
              </a:rPr>
              <a:t>A </a:t>
            </a:r>
            <a:r>
              <a:rPr b="1" lang="fr-FR" sz="2000" spc="-1" strike="noStrike">
                <a:latin typeface="Arial"/>
              </a:rPr>
              <a:t>history DB </a:t>
            </a:r>
            <a:r>
              <a:rPr b="0" lang="fr-FR" sz="2000" spc="-1" strike="noStrike">
                <a:latin typeface="Arial"/>
              </a:rPr>
              <a:t>- keeps track of all changes made on the graph.</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They stay relatively small and require very little hard drive space.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 default installation path of &lt;</a:t>
            </a:r>
            <a:r>
              <a:rPr b="0" i="1" lang="fr-FR" sz="2000" spc="-1" strike="noStrike">
                <a:latin typeface="Arial"/>
              </a:rPr>
              <a:t>root-level-nifi-dir&gt;</a:t>
            </a:r>
            <a:r>
              <a:rPr b="0" lang="fr-FR" sz="2000" spc="-1" strike="noStrike">
                <a:latin typeface="Arial"/>
              </a:rPr>
              <a:t>/database_repository would result in the directory being created at the root level of your NiFi installation (same level as conf, bin, lib, etc directories).</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While there is little to no performance gain by moving this to a new location, we do recommend moving all repositories to a location outside of the NiFi install directories to simplify upgrading.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This allow you retain the user and component history information after upgrading. </a:t>
            </a:r>
            <a:endParaRPr b="0" lang="fr-FR" sz="2000" spc="-1" strike="noStrike">
              <a:latin typeface="Arial"/>
            </a:endParaRPr>
          </a:p>
          <a:p>
            <a:pPr>
              <a:lnSpc>
                <a:spcPct val="100000"/>
              </a:lnSpc>
            </a:pPr>
            <a:endParaRPr b="0" lang="fr-FR" sz="2000" spc="-1" strike="noStrike">
              <a:latin typeface="Arial"/>
            </a:endParaRPr>
          </a:p>
        </p:txBody>
      </p:sp>
      <p:sp>
        <p:nvSpPr>
          <p:cNvPr id="87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C452E0B-B0EB-4BA1-9B7B-0F8D37F0BD7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685800" y="1143000"/>
            <a:ext cx="5485680" cy="3085560"/>
          </a:xfrm>
          <a:prstGeom prst="rect">
            <a:avLst/>
          </a:prstGeom>
        </p:spPr>
      </p:sp>
      <p:sp>
        <p:nvSpPr>
          <p:cNvPr id="87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a:t>
            </a:r>
            <a:r>
              <a:rPr b="1" lang="fr-FR" sz="2000" spc="-1" strike="noStrike">
                <a:latin typeface="Arial"/>
              </a:rPr>
              <a:t>pr</a:t>
            </a:r>
            <a:r>
              <a:rPr b="1" lang="fr-FR" sz="2000" spc="-1" strike="noStrike">
                <a:latin typeface="Arial"/>
              </a:rPr>
              <a:t>o</a:t>
            </a:r>
            <a:r>
              <a:rPr b="1" lang="fr-FR" sz="2000" spc="-1" strike="noStrike">
                <a:latin typeface="Arial"/>
              </a:rPr>
              <a:t>p</a:t>
            </a:r>
            <a:r>
              <a:rPr b="1" lang="fr-FR" sz="2000" spc="-1" strike="noStrike">
                <a:latin typeface="Arial"/>
              </a:rPr>
              <a:t>er</a:t>
            </a:r>
            <a:r>
              <a:rPr b="1" lang="fr-FR" sz="2000" spc="-1" strike="noStrike">
                <a:latin typeface="Arial"/>
              </a:rPr>
              <a:t>ti</a:t>
            </a:r>
            <a:r>
              <a:rPr b="1" lang="fr-FR" sz="2000" spc="-1" strike="noStrike">
                <a:latin typeface="Arial"/>
              </a:rPr>
              <a:t>e</a:t>
            </a:r>
            <a:r>
              <a:rPr b="1" lang="fr-FR" sz="2000" spc="-1" strike="noStrike">
                <a:latin typeface="Arial"/>
              </a:rPr>
              <a:t>s </a:t>
            </a:r>
            <a:r>
              <a:rPr b="1" lang="fr-FR" sz="2000" spc="-1" strike="noStrike">
                <a:latin typeface="Arial"/>
              </a:rPr>
              <a:t>- </a:t>
            </a:r>
            <a:r>
              <a:rPr b="1" lang="fr-FR" sz="2000" spc="-1" strike="noStrike">
                <a:latin typeface="Arial"/>
              </a:rPr>
              <a:t>Fl</a:t>
            </a:r>
            <a:r>
              <a:rPr b="1" lang="fr-FR" sz="2000" spc="-1" strike="noStrike">
                <a:latin typeface="Arial"/>
              </a:rPr>
              <a:t>o</a:t>
            </a:r>
            <a:r>
              <a:rPr b="1" lang="fr-FR" sz="2000" spc="-1" strike="noStrike">
                <a:latin typeface="Arial"/>
              </a:rPr>
              <a:t>w</a:t>
            </a:r>
            <a:r>
              <a:rPr b="1" lang="fr-FR" sz="2000" spc="-1" strike="noStrike">
                <a:latin typeface="Arial"/>
              </a:rPr>
              <a:t>Fi</a:t>
            </a:r>
            <a:r>
              <a:rPr b="1" lang="fr-FR" sz="2000" spc="-1" strike="noStrike">
                <a:latin typeface="Arial"/>
              </a:rPr>
              <a:t>le </a:t>
            </a:r>
            <a:r>
              <a:rPr b="1" lang="fr-FR" sz="2000" spc="-1" strike="noStrike">
                <a:latin typeface="Arial"/>
              </a:rPr>
              <a:t>R</a:t>
            </a:r>
            <a:r>
              <a:rPr b="1" lang="fr-FR" sz="2000" spc="-1" strike="noStrike">
                <a:latin typeface="Arial"/>
              </a:rPr>
              <a:t>e</a:t>
            </a:r>
            <a:r>
              <a:rPr b="1" lang="fr-FR" sz="2000" spc="-1" strike="noStrike">
                <a:latin typeface="Arial"/>
              </a:rPr>
              <a:t>p</a:t>
            </a:r>
            <a:r>
              <a:rPr b="1" lang="fr-FR" sz="2000" spc="-1" strike="noStrike">
                <a:latin typeface="Arial"/>
              </a:rPr>
              <a:t>o</a:t>
            </a:r>
            <a:r>
              <a:rPr b="1" lang="fr-FR" sz="2000" spc="-1" strike="noStrike">
                <a:latin typeface="Arial"/>
              </a:rPr>
              <a:t>si</a:t>
            </a:r>
            <a:r>
              <a:rPr b="1" lang="fr-FR" sz="2000" spc="-1" strike="noStrike">
                <a:latin typeface="Arial"/>
              </a:rPr>
              <a:t>to</a:t>
            </a:r>
            <a:r>
              <a:rPr b="1" lang="fr-FR" sz="2000" spc="-1" strike="noStrike">
                <a:latin typeface="Arial"/>
              </a:rPr>
              <a:t>ry </a:t>
            </a:r>
            <a:endParaRPr b="0" lang="fr-FR" sz="2000" spc="-1" strike="noStrike">
              <a:latin typeface="Arial"/>
            </a:endParaRPr>
          </a:p>
          <a:p>
            <a:pPr marL="216000" indent="-215640">
              <a:lnSpc>
                <a:spcPct val="100000"/>
              </a:lnSpc>
            </a:pPr>
            <a:endParaRPr b="0" lang="fr-FR" sz="20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Thi</a:t>
            </a:r>
            <a:r>
              <a:rPr b="0" lang="fr-FR" sz="1200" spc="-1" strike="noStrike">
                <a:solidFill>
                  <a:srgbClr val="000000"/>
                </a:solidFill>
                <a:latin typeface="+mn-lt"/>
                <a:ea typeface="+mn-ea"/>
              </a:rPr>
              <a:t>s is </a:t>
            </a:r>
            <a:r>
              <a:rPr b="0" lang="fr-FR" sz="1200" spc="-1" strike="noStrike">
                <a:solidFill>
                  <a:srgbClr val="000000"/>
                </a:solidFill>
                <a:latin typeface="+mn-lt"/>
                <a:ea typeface="+mn-ea"/>
              </a:rPr>
              <a:t>by </a:t>
            </a:r>
            <a:r>
              <a:rPr b="0" lang="fr-FR" sz="1200" spc="-1" strike="noStrike">
                <a:solidFill>
                  <a:srgbClr val="000000"/>
                </a:solidFill>
                <a:latin typeface="+mn-lt"/>
                <a:ea typeface="+mn-ea"/>
              </a:rPr>
              <a:t>far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mo</a:t>
            </a:r>
            <a:r>
              <a:rPr b="0" lang="fr-FR" sz="1200" spc="-1" strike="noStrike">
                <a:solidFill>
                  <a:srgbClr val="000000"/>
                </a:solidFill>
                <a:latin typeface="+mn-lt"/>
                <a:ea typeface="+mn-ea"/>
              </a:rPr>
              <a:t>st </a:t>
            </a:r>
            <a:r>
              <a:rPr b="0" lang="fr-FR" sz="1200" spc="-1" strike="noStrike">
                <a:solidFill>
                  <a:srgbClr val="000000"/>
                </a:solidFill>
                <a:latin typeface="+mn-lt"/>
                <a:ea typeface="+mn-ea"/>
              </a:rPr>
              <a:t>imp</a:t>
            </a:r>
            <a:r>
              <a:rPr b="0" lang="fr-FR" sz="1200" spc="-1" strike="noStrike">
                <a:solidFill>
                  <a:srgbClr val="000000"/>
                </a:solidFill>
                <a:latin typeface="+mn-lt"/>
                <a:ea typeface="+mn-ea"/>
              </a:rPr>
              <a:t>ort</a:t>
            </a:r>
            <a:r>
              <a:rPr b="0" lang="fr-FR" sz="1200" spc="-1" strike="noStrike">
                <a:solidFill>
                  <a:srgbClr val="000000"/>
                </a:solidFill>
                <a:latin typeface="+mn-lt"/>
                <a:ea typeface="+mn-ea"/>
              </a:rPr>
              <a:t>ant </a:t>
            </a:r>
            <a:r>
              <a:rPr b="0" lang="fr-FR" sz="1200" spc="-1" strike="noStrike">
                <a:solidFill>
                  <a:srgbClr val="000000"/>
                </a:solidFill>
                <a:latin typeface="+mn-lt"/>
                <a:ea typeface="+mn-ea"/>
              </a:rPr>
              <a:t>rep</a:t>
            </a:r>
            <a:r>
              <a:rPr b="0" lang="fr-FR" sz="1200" spc="-1" strike="noStrike">
                <a:solidFill>
                  <a:srgbClr val="000000"/>
                </a:solidFill>
                <a:latin typeface="+mn-lt"/>
                <a:ea typeface="+mn-ea"/>
              </a:rPr>
              <a:t>osit</a:t>
            </a:r>
            <a:r>
              <a:rPr b="0" lang="fr-FR" sz="1200" spc="-1" strike="noStrike">
                <a:solidFill>
                  <a:srgbClr val="000000"/>
                </a:solidFill>
                <a:latin typeface="+mn-lt"/>
                <a:ea typeface="+mn-ea"/>
              </a:rPr>
              <a:t>ory </a:t>
            </a:r>
            <a:r>
              <a:rPr b="0" lang="fr-FR" sz="1200" spc="-1" strike="noStrike">
                <a:solidFill>
                  <a:srgbClr val="000000"/>
                </a:solidFill>
                <a:latin typeface="+mn-lt"/>
                <a:ea typeface="+mn-ea"/>
              </a:rPr>
              <a:t>in </a:t>
            </a:r>
            <a:r>
              <a:rPr b="0" lang="fr-FR" sz="1200" spc="-1" strike="noStrike">
                <a:solidFill>
                  <a:srgbClr val="000000"/>
                </a:solidFill>
                <a:latin typeface="+mn-lt"/>
                <a:ea typeface="+mn-ea"/>
              </a:rPr>
              <a:t>NiFi</a:t>
            </a:r>
            <a:r>
              <a:rPr b="0" lang="fr-FR" sz="1200" spc="-1" strike="noStrike">
                <a:solidFill>
                  <a:srgbClr val="000000"/>
                </a:solidFill>
                <a:latin typeface="+mn-lt"/>
                <a:ea typeface="+mn-ea"/>
              </a:rPr>
              <a:t>.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It </a:t>
            </a:r>
            <a:r>
              <a:rPr b="0" lang="fr-FR" sz="1200" spc="-1" strike="noStrike">
                <a:solidFill>
                  <a:srgbClr val="000000"/>
                </a:solidFill>
                <a:latin typeface="+mn-lt"/>
                <a:ea typeface="+mn-ea"/>
              </a:rPr>
              <a:t>mai</a:t>
            </a:r>
            <a:r>
              <a:rPr b="0" lang="fr-FR" sz="1200" spc="-1" strike="noStrike">
                <a:solidFill>
                  <a:srgbClr val="000000"/>
                </a:solidFill>
                <a:latin typeface="+mn-lt"/>
                <a:ea typeface="+mn-ea"/>
              </a:rPr>
              <a:t>ntai</a:t>
            </a:r>
            <a:r>
              <a:rPr b="0" lang="fr-FR" sz="1200" spc="-1" strike="noStrike">
                <a:solidFill>
                  <a:srgbClr val="000000"/>
                </a:solidFill>
                <a:latin typeface="+mn-lt"/>
                <a:ea typeface="+mn-ea"/>
              </a:rPr>
              <a:t>ns </a:t>
            </a:r>
            <a:r>
              <a:rPr b="0" lang="fr-FR" sz="1200" spc="-1" strike="noStrike">
                <a:solidFill>
                  <a:srgbClr val="000000"/>
                </a:solidFill>
                <a:latin typeface="+mn-lt"/>
                <a:ea typeface="+mn-ea"/>
              </a:rPr>
              <a:t>stat</a:t>
            </a:r>
            <a:r>
              <a:rPr b="0" lang="fr-FR" sz="1200" spc="-1" strike="noStrike">
                <a:solidFill>
                  <a:srgbClr val="000000"/>
                </a:solidFill>
                <a:latin typeface="+mn-lt"/>
                <a:ea typeface="+mn-ea"/>
              </a:rPr>
              <a:t>e </a:t>
            </a:r>
            <a:r>
              <a:rPr b="0" lang="fr-FR" sz="1200" spc="-1" strike="noStrike">
                <a:solidFill>
                  <a:srgbClr val="000000"/>
                </a:solidFill>
                <a:latin typeface="+mn-lt"/>
                <a:ea typeface="+mn-ea"/>
              </a:rPr>
              <a:t>on </a:t>
            </a:r>
            <a:r>
              <a:rPr b="0" lang="fr-FR" sz="1200" spc="-1" strike="noStrike">
                <a:solidFill>
                  <a:srgbClr val="000000"/>
                </a:solidFill>
                <a:latin typeface="+mn-lt"/>
                <a:ea typeface="+mn-ea"/>
              </a:rPr>
              <a:t>all </a:t>
            </a:r>
            <a:r>
              <a:rPr b="0" lang="fr-FR" sz="1200" spc="-1" strike="noStrike">
                <a:solidFill>
                  <a:srgbClr val="000000"/>
                </a:solidFill>
                <a:latin typeface="+mn-lt"/>
                <a:ea typeface="+mn-ea"/>
              </a:rPr>
              <a:t>Flo</a:t>
            </a:r>
            <a:r>
              <a:rPr b="0" lang="fr-FR" sz="1200" spc="-1" strike="noStrike">
                <a:solidFill>
                  <a:srgbClr val="000000"/>
                </a:solidFill>
                <a:latin typeface="+mn-lt"/>
                <a:ea typeface="+mn-ea"/>
              </a:rPr>
              <a:t>wFil</a:t>
            </a:r>
            <a:r>
              <a:rPr b="0" lang="fr-FR" sz="1200" spc="-1" strike="noStrike">
                <a:solidFill>
                  <a:srgbClr val="000000"/>
                </a:solidFill>
                <a:latin typeface="+mn-lt"/>
                <a:ea typeface="+mn-ea"/>
              </a:rPr>
              <a:t>es </a:t>
            </a:r>
            <a:r>
              <a:rPr b="0" lang="fr-FR" sz="1200" spc="-1" strike="noStrike">
                <a:solidFill>
                  <a:srgbClr val="000000"/>
                </a:solidFill>
                <a:latin typeface="+mn-lt"/>
                <a:ea typeface="+mn-ea"/>
              </a:rPr>
              <a:t>curr</a:t>
            </a:r>
            <a:r>
              <a:rPr b="0" lang="fr-FR" sz="1200" spc="-1" strike="noStrike">
                <a:solidFill>
                  <a:srgbClr val="000000"/>
                </a:solidFill>
                <a:latin typeface="+mn-lt"/>
                <a:ea typeface="+mn-ea"/>
              </a:rPr>
              <a:t>entl</a:t>
            </a:r>
            <a:r>
              <a:rPr b="0" lang="fr-FR" sz="1200" spc="-1" strike="noStrike">
                <a:solidFill>
                  <a:srgbClr val="000000"/>
                </a:solidFill>
                <a:latin typeface="+mn-lt"/>
                <a:ea typeface="+mn-ea"/>
              </a:rPr>
              <a:t>y </a:t>
            </a:r>
            <a:r>
              <a:rPr b="0" lang="fr-FR" sz="1200" spc="-1" strike="noStrike">
                <a:solidFill>
                  <a:srgbClr val="000000"/>
                </a:solidFill>
                <a:latin typeface="+mn-lt"/>
                <a:ea typeface="+mn-ea"/>
              </a:rPr>
              <a:t>loc</a:t>
            </a:r>
            <a:r>
              <a:rPr b="0" lang="fr-FR" sz="1200" spc="-1" strike="noStrike">
                <a:solidFill>
                  <a:srgbClr val="000000"/>
                </a:solidFill>
                <a:latin typeface="+mn-lt"/>
                <a:ea typeface="+mn-ea"/>
              </a:rPr>
              <a:t>ate</a:t>
            </a:r>
            <a:r>
              <a:rPr b="0" lang="fr-FR" sz="1200" spc="-1" strike="noStrike">
                <a:solidFill>
                  <a:srgbClr val="000000"/>
                </a:solidFill>
                <a:latin typeface="+mn-lt"/>
                <a:ea typeface="+mn-ea"/>
              </a:rPr>
              <a:t>d </a:t>
            </a:r>
            <a:r>
              <a:rPr b="0" lang="fr-FR" sz="1200" spc="-1" strike="noStrike">
                <a:solidFill>
                  <a:srgbClr val="000000"/>
                </a:solidFill>
                <a:latin typeface="+mn-lt"/>
                <a:ea typeface="+mn-ea"/>
              </a:rPr>
              <a:t>any</a:t>
            </a:r>
            <a:r>
              <a:rPr b="0" lang="fr-FR" sz="1200" spc="-1" strike="noStrike">
                <a:solidFill>
                  <a:srgbClr val="000000"/>
                </a:solidFill>
                <a:latin typeface="+mn-lt"/>
                <a:ea typeface="+mn-ea"/>
              </a:rPr>
              <a:t>wh</a:t>
            </a:r>
            <a:r>
              <a:rPr b="0" lang="fr-FR" sz="1200" spc="-1" strike="noStrike">
                <a:solidFill>
                  <a:srgbClr val="000000"/>
                </a:solidFill>
                <a:latin typeface="+mn-lt"/>
                <a:ea typeface="+mn-ea"/>
              </a:rPr>
              <a:t>ere </a:t>
            </a:r>
            <a:r>
              <a:rPr b="0" lang="fr-FR" sz="1200" spc="-1" strike="noStrike">
                <a:solidFill>
                  <a:srgbClr val="000000"/>
                </a:solidFill>
                <a:latin typeface="+mn-lt"/>
                <a:ea typeface="+mn-ea"/>
              </a:rPr>
              <a:t>in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dat</a:t>
            </a:r>
            <a:r>
              <a:rPr b="0" lang="fr-FR" sz="1200" spc="-1" strike="noStrike">
                <a:solidFill>
                  <a:srgbClr val="000000"/>
                </a:solidFill>
                <a:latin typeface="+mn-lt"/>
                <a:ea typeface="+mn-ea"/>
              </a:rPr>
              <a:t>a </a:t>
            </a:r>
            <a:r>
              <a:rPr b="0" lang="fr-FR" sz="1200" spc="-1" strike="noStrike">
                <a:solidFill>
                  <a:srgbClr val="000000"/>
                </a:solidFill>
                <a:latin typeface="+mn-lt"/>
                <a:ea typeface="+mn-ea"/>
              </a:rPr>
              <a:t>flo</a:t>
            </a:r>
            <a:r>
              <a:rPr b="0" lang="fr-FR" sz="1200" spc="-1" strike="noStrike">
                <a:solidFill>
                  <a:srgbClr val="000000"/>
                </a:solidFill>
                <a:latin typeface="+mn-lt"/>
                <a:ea typeface="+mn-ea"/>
              </a:rPr>
              <a:t>ws </a:t>
            </a:r>
            <a:r>
              <a:rPr b="0" lang="fr-FR" sz="1200" spc="-1" strike="noStrike">
                <a:solidFill>
                  <a:srgbClr val="000000"/>
                </a:solidFill>
                <a:latin typeface="+mn-lt"/>
                <a:ea typeface="+mn-ea"/>
              </a:rPr>
              <a:t>on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NiFi </a:t>
            </a:r>
            <a:r>
              <a:rPr b="0" lang="fr-FR" sz="1200" spc="-1" strike="noStrike">
                <a:solidFill>
                  <a:srgbClr val="000000"/>
                </a:solidFill>
                <a:latin typeface="+mn-lt"/>
                <a:ea typeface="+mn-ea"/>
              </a:rPr>
              <a:t>UI.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If it </a:t>
            </a:r>
            <a:r>
              <a:rPr b="0" lang="fr-FR" sz="1200" spc="-1" strike="noStrike">
                <a:solidFill>
                  <a:srgbClr val="000000"/>
                </a:solidFill>
                <a:latin typeface="+mn-lt"/>
                <a:ea typeface="+mn-ea"/>
              </a:rPr>
              <a:t>sho</a:t>
            </a:r>
            <a:r>
              <a:rPr b="0" lang="fr-FR" sz="1200" spc="-1" strike="noStrike">
                <a:solidFill>
                  <a:srgbClr val="000000"/>
                </a:solidFill>
                <a:latin typeface="+mn-lt"/>
                <a:ea typeface="+mn-ea"/>
              </a:rPr>
              <a:t>uld </a:t>
            </a:r>
            <a:r>
              <a:rPr b="0" lang="fr-FR" sz="1200" spc="-1" strike="noStrike">
                <a:solidFill>
                  <a:srgbClr val="000000"/>
                </a:solidFill>
                <a:latin typeface="+mn-lt"/>
                <a:ea typeface="+mn-ea"/>
              </a:rPr>
              <a:t>bec</a:t>
            </a:r>
            <a:r>
              <a:rPr b="0" lang="fr-FR" sz="1200" spc="-1" strike="noStrike">
                <a:solidFill>
                  <a:srgbClr val="000000"/>
                </a:solidFill>
                <a:latin typeface="+mn-lt"/>
                <a:ea typeface="+mn-ea"/>
              </a:rPr>
              <a:t>om</a:t>
            </a:r>
            <a:r>
              <a:rPr b="0" lang="fr-FR" sz="1200" spc="-1" strike="noStrike">
                <a:solidFill>
                  <a:srgbClr val="000000"/>
                </a:solidFill>
                <a:latin typeface="+mn-lt"/>
                <a:ea typeface="+mn-ea"/>
              </a:rPr>
              <a:t>e </a:t>
            </a:r>
            <a:r>
              <a:rPr b="0" lang="fr-FR" sz="1200" spc="-1" strike="noStrike">
                <a:solidFill>
                  <a:srgbClr val="000000"/>
                </a:solidFill>
                <a:latin typeface="+mn-lt"/>
                <a:ea typeface="+mn-ea"/>
              </a:rPr>
              <a:t>cor</a:t>
            </a:r>
            <a:r>
              <a:rPr b="0" lang="fr-FR" sz="1200" spc="-1" strike="noStrike">
                <a:solidFill>
                  <a:srgbClr val="000000"/>
                </a:solidFill>
                <a:latin typeface="+mn-lt"/>
                <a:ea typeface="+mn-ea"/>
              </a:rPr>
              <a:t>rup</a:t>
            </a:r>
            <a:r>
              <a:rPr b="0" lang="fr-FR" sz="1200" spc="-1" strike="noStrike">
                <a:solidFill>
                  <a:srgbClr val="000000"/>
                </a:solidFill>
                <a:latin typeface="+mn-lt"/>
                <a:ea typeface="+mn-ea"/>
              </a:rPr>
              <a:t>t,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pot</a:t>
            </a:r>
            <a:r>
              <a:rPr b="0" lang="fr-FR" sz="1200" spc="-1" strike="noStrike">
                <a:solidFill>
                  <a:srgbClr val="000000"/>
                </a:solidFill>
                <a:latin typeface="+mn-lt"/>
                <a:ea typeface="+mn-ea"/>
              </a:rPr>
              <a:t>enti</a:t>
            </a:r>
            <a:r>
              <a:rPr b="0" lang="fr-FR" sz="1200" spc="-1" strike="noStrike">
                <a:solidFill>
                  <a:srgbClr val="000000"/>
                </a:solidFill>
                <a:latin typeface="+mn-lt"/>
                <a:ea typeface="+mn-ea"/>
              </a:rPr>
              <a:t>al </a:t>
            </a:r>
            <a:r>
              <a:rPr b="0" lang="fr-FR" sz="1200" spc="-1" strike="noStrike">
                <a:solidFill>
                  <a:srgbClr val="000000"/>
                </a:solidFill>
                <a:latin typeface="+mn-lt"/>
                <a:ea typeface="+mn-ea"/>
              </a:rPr>
              <a:t>exis</a:t>
            </a:r>
            <a:r>
              <a:rPr b="0" lang="fr-FR" sz="1200" spc="-1" strike="noStrike">
                <a:solidFill>
                  <a:srgbClr val="000000"/>
                </a:solidFill>
                <a:latin typeface="+mn-lt"/>
                <a:ea typeface="+mn-ea"/>
              </a:rPr>
              <a:t>ts </a:t>
            </a:r>
            <a:r>
              <a:rPr b="0" lang="fr-FR" sz="1200" spc="-1" strike="noStrike">
                <a:solidFill>
                  <a:srgbClr val="000000"/>
                </a:solidFill>
                <a:latin typeface="+mn-lt"/>
                <a:ea typeface="+mn-ea"/>
              </a:rPr>
              <a:t>tha</a:t>
            </a:r>
            <a:r>
              <a:rPr b="0" lang="fr-FR" sz="1200" spc="-1" strike="noStrike">
                <a:solidFill>
                  <a:srgbClr val="000000"/>
                </a:solidFill>
                <a:latin typeface="+mn-lt"/>
                <a:ea typeface="+mn-ea"/>
              </a:rPr>
              <a:t>t </a:t>
            </a:r>
            <a:r>
              <a:rPr b="0" lang="fr-FR" sz="1200" spc="-1" strike="noStrike">
                <a:solidFill>
                  <a:srgbClr val="000000"/>
                </a:solidFill>
                <a:latin typeface="+mn-lt"/>
                <a:ea typeface="+mn-ea"/>
              </a:rPr>
              <a:t>you </a:t>
            </a:r>
            <a:r>
              <a:rPr b="0" lang="fr-FR" sz="1200" spc="-1" strike="noStrike">
                <a:solidFill>
                  <a:srgbClr val="000000"/>
                </a:solidFill>
                <a:latin typeface="+mn-lt"/>
                <a:ea typeface="+mn-ea"/>
              </a:rPr>
              <a:t>cou</a:t>
            </a:r>
            <a:r>
              <a:rPr b="0" lang="fr-FR" sz="1200" spc="-1" strike="noStrike">
                <a:solidFill>
                  <a:srgbClr val="000000"/>
                </a:solidFill>
                <a:latin typeface="+mn-lt"/>
                <a:ea typeface="+mn-ea"/>
              </a:rPr>
              <a:t>ld </a:t>
            </a:r>
            <a:r>
              <a:rPr b="0" lang="fr-FR" sz="1200" spc="-1" strike="noStrike">
                <a:solidFill>
                  <a:srgbClr val="000000"/>
                </a:solidFill>
                <a:latin typeface="+mn-lt"/>
                <a:ea typeface="+mn-ea"/>
              </a:rPr>
              <a:t>los</a:t>
            </a:r>
            <a:r>
              <a:rPr b="0" lang="fr-FR" sz="1200" spc="-1" strike="noStrike">
                <a:solidFill>
                  <a:srgbClr val="000000"/>
                </a:solidFill>
                <a:latin typeface="+mn-lt"/>
                <a:ea typeface="+mn-ea"/>
              </a:rPr>
              <a:t>e </a:t>
            </a:r>
            <a:r>
              <a:rPr b="0" lang="fr-FR" sz="1200" spc="-1" strike="noStrike">
                <a:solidFill>
                  <a:srgbClr val="000000"/>
                </a:solidFill>
                <a:latin typeface="+mn-lt"/>
                <a:ea typeface="+mn-ea"/>
              </a:rPr>
              <a:t>acc</a:t>
            </a:r>
            <a:r>
              <a:rPr b="0" lang="fr-FR" sz="1200" spc="-1" strike="noStrike">
                <a:solidFill>
                  <a:srgbClr val="000000"/>
                </a:solidFill>
                <a:latin typeface="+mn-lt"/>
                <a:ea typeface="+mn-ea"/>
              </a:rPr>
              <a:t>ess </a:t>
            </a:r>
            <a:r>
              <a:rPr b="0" lang="fr-FR" sz="1200" spc="-1" strike="noStrike">
                <a:solidFill>
                  <a:srgbClr val="000000"/>
                </a:solidFill>
                <a:latin typeface="+mn-lt"/>
                <a:ea typeface="+mn-ea"/>
              </a:rPr>
              <a:t>to </a:t>
            </a:r>
            <a:r>
              <a:rPr b="0" lang="fr-FR" sz="1200" spc="-1" strike="noStrike">
                <a:solidFill>
                  <a:srgbClr val="000000"/>
                </a:solidFill>
                <a:latin typeface="+mn-lt"/>
                <a:ea typeface="+mn-ea"/>
              </a:rPr>
              <a:t>so</a:t>
            </a:r>
            <a:r>
              <a:rPr b="0" lang="fr-FR" sz="1200" spc="-1" strike="noStrike">
                <a:solidFill>
                  <a:srgbClr val="000000"/>
                </a:solidFill>
                <a:latin typeface="+mn-lt"/>
                <a:ea typeface="+mn-ea"/>
              </a:rPr>
              <a:t>me </a:t>
            </a:r>
            <a:r>
              <a:rPr b="0" lang="fr-FR" sz="1200" spc="-1" strike="noStrike">
                <a:solidFill>
                  <a:srgbClr val="000000"/>
                </a:solidFill>
                <a:latin typeface="+mn-lt"/>
                <a:ea typeface="+mn-ea"/>
              </a:rPr>
              <a:t>or </a:t>
            </a:r>
            <a:r>
              <a:rPr b="0" lang="fr-FR" sz="1200" spc="-1" strike="noStrike">
                <a:solidFill>
                  <a:srgbClr val="000000"/>
                </a:solidFill>
                <a:latin typeface="+mn-lt"/>
                <a:ea typeface="+mn-ea"/>
              </a:rPr>
              <a:t>all </a:t>
            </a:r>
            <a:r>
              <a:rPr b="0" lang="fr-FR" sz="1200" spc="-1" strike="noStrike">
                <a:solidFill>
                  <a:srgbClr val="000000"/>
                </a:solidFill>
                <a:latin typeface="+mn-lt"/>
                <a:ea typeface="+mn-ea"/>
              </a:rPr>
              <a:t>of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file</a:t>
            </a:r>
            <a:r>
              <a:rPr b="0" lang="fr-FR" sz="1200" spc="-1" strike="noStrike">
                <a:solidFill>
                  <a:srgbClr val="000000"/>
                </a:solidFill>
                <a:latin typeface="+mn-lt"/>
                <a:ea typeface="+mn-ea"/>
              </a:rPr>
              <a:t>s </a:t>
            </a:r>
            <a:r>
              <a:rPr b="0" lang="fr-FR" sz="1200" spc="-1" strike="noStrike">
                <a:solidFill>
                  <a:srgbClr val="000000"/>
                </a:solidFill>
                <a:latin typeface="+mn-lt"/>
                <a:ea typeface="+mn-ea"/>
              </a:rPr>
              <a:t>curr</a:t>
            </a:r>
            <a:r>
              <a:rPr b="0" lang="fr-FR" sz="1200" spc="-1" strike="noStrike">
                <a:solidFill>
                  <a:srgbClr val="000000"/>
                </a:solidFill>
                <a:latin typeface="+mn-lt"/>
                <a:ea typeface="+mn-ea"/>
              </a:rPr>
              <a:t>entl</a:t>
            </a:r>
            <a:r>
              <a:rPr b="0" lang="fr-FR" sz="1200" spc="-1" strike="noStrike">
                <a:solidFill>
                  <a:srgbClr val="000000"/>
                </a:solidFill>
                <a:latin typeface="+mn-lt"/>
                <a:ea typeface="+mn-ea"/>
              </a:rPr>
              <a:t>y </a:t>
            </a:r>
            <a:r>
              <a:rPr b="0" lang="fr-FR" sz="1200" spc="-1" strike="noStrike">
                <a:solidFill>
                  <a:srgbClr val="000000"/>
                </a:solidFill>
                <a:latin typeface="+mn-lt"/>
                <a:ea typeface="+mn-ea"/>
              </a:rPr>
              <a:t>bei</a:t>
            </a:r>
            <a:r>
              <a:rPr b="0" lang="fr-FR" sz="1200" spc="-1" strike="noStrike">
                <a:solidFill>
                  <a:srgbClr val="000000"/>
                </a:solidFill>
                <a:latin typeface="+mn-lt"/>
                <a:ea typeface="+mn-ea"/>
              </a:rPr>
              <a:t>ng </a:t>
            </a:r>
            <a:r>
              <a:rPr b="0" lang="fr-FR" sz="1200" spc="-1" strike="noStrike">
                <a:solidFill>
                  <a:srgbClr val="000000"/>
                </a:solidFill>
                <a:latin typeface="+mn-lt"/>
                <a:ea typeface="+mn-ea"/>
              </a:rPr>
              <a:t>wor</a:t>
            </a:r>
            <a:r>
              <a:rPr b="0" lang="fr-FR" sz="1200" spc="-1" strike="noStrike">
                <a:solidFill>
                  <a:srgbClr val="000000"/>
                </a:solidFill>
                <a:latin typeface="+mn-lt"/>
                <a:ea typeface="+mn-ea"/>
              </a:rPr>
              <a:t>ked </a:t>
            </a:r>
            <a:r>
              <a:rPr b="0" lang="fr-FR" sz="1200" spc="-1" strike="noStrike">
                <a:solidFill>
                  <a:srgbClr val="000000"/>
                </a:solidFill>
                <a:latin typeface="+mn-lt"/>
                <a:ea typeface="+mn-ea"/>
              </a:rPr>
              <a:t>on </a:t>
            </a:r>
            <a:r>
              <a:rPr b="0" lang="fr-FR" sz="1200" spc="-1" strike="noStrike">
                <a:solidFill>
                  <a:srgbClr val="000000"/>
                </a:solidFill>
                <a:latin typeface="+mn-lt"/>
                <a:ea typeface="+mn-ea"/>
              </a:rPr>
              <a:t>by </a:t>
            </a:r>
            <a:r>
              <a:rPr b="0" lang="fr-FR" sz="1200" spc="-1" strike="noStrike">
                <a:solidFill>
                  <a:srgbClr val="000000"/>
                </a:solidFill>
                <a:latin typeface="+mn-lt"/>
                <a:ea typeface="+mn-ea"/>
              </a:rPr>
              <a:t>NiFi</a:t>
            </a:r>
            <a:r>
              <a:rPr b="0" lang="fr-FR" sz="1200" spc="-1" strike="noStrike">
                <a:solidFill>
                  <a:srgbClr val="000000"/>
                </a:solidFill>
                <a:latin typeface="+mn-lt"/>
                <a:ea typeface="+mn-ea"/>
              </a:rPr>
              <a:t>.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 </a:t>
            </a:r>
            <a:r>
              <a:rPr b="0" lang="fr-FR" sz="1200" spc="-1" strike="noStrike">
                <a:solidFill>
                  <a:srgbClr val="000000"/>
                </a:solidFill>
                <a:latin typeface="+mn-lt"/>
                <a:ea typeface="+mn-ea"/>
              </a:rPr>
              <a:t>mo</a:t>
            </a:r>
            <a:r>
              <a:rPr b="0" lang="fr-FR" sz="1200" spc="-1" strike="noStrike">
                <a:solidFill>
                  <a:srgbClr val="000000"/>
                </a:solidFill>
                <a:latin typeface="+mn-lt"/>
                <a:ea typeface="+mn-ea"/>
              </a:rPr>
              <a:t>st </a:t>
            </a:r>
            <a:r>
              <a:rPr b="0" lang="fr-FR" sz="1200" spc="-1" strike="noStrike">
                <a:solidFill>
                  <a:srgbClr val="000000"/>
                </a:solidFill>
                <a:latin typeface="+mn-lt"/>
                <a:ea typeface="+mn-ea"/>
              </a:rPr>
              <a:t>co</a:t>
            </a:r>
            <a:r>
              <a:rPr b="0" lang="fr-FR" sz="1200" spc="-1" strike="noStrike">
                <a:solidFill>
                  <a:srgbClr val="000000"/>
                </a:solidFill>
                <a:latin typeface="+mn-lt"/>
                <a:ea typeface="+mn-ea"/>
              </a:rPr>
              <a:t>m</a:t>
            </a:r>
            <a:r>
              <a:rPr b="0" lang="fr-FR" sz="1200" spc="-1" strike="noStrike">
                <a:solidFill>
                  <a:srgbClr val="000000"/>
                </a:solidFill>
                <a:latin typeface="+mn-lt"/>
                <a:ea typeface="+mn-ea"/>
              </a:rPr>
              <a:t>mo</a:t>
            </a:r>
            <a:r>
              <a:rPr b="0" lang="fr-FR" sz="1200" spc="-1" strike="noStrike">
                <a:solidFill>
                  <a:srgbClr val="000000"/>
                </a:solidFill>
                <a:latin typeface="+mn-lt"/>
                <a:ea typeface="+mn-ea"/>
              </a:rPr>
              <a:t>n </a:t>
            </a:r>
            <a:r>
              <a:rPr b="0" lang="fr-FR" sz="1200" spc="-1" strike="noStrike">
                <a:solidFill>
                  <a:srgbClr val="000000"/>
                </a:solidFill>
                <a:latin typeface="+mn-lt"/>
                <a:ea typeface="+mn-ea"/>
              </a:rPr>
              <a:t>cau</a:t>
            </a:r>
            <a:r>
              <a:rPr b="0" lang="fr-FR" sz="1200" spc="-1" strike="noStrike">
                <a:solidFill>
                  <a:srgbClr val="000000"/>
                </a:solidFill>
                <a:latin typeface="+mn-lt"/>
                <a:ea typeface="+mn-ea"/>
              </a:rPr>
              <a:t>se </a:t>
            </a:r>
            <a:r>
              <a:rPr b="0" lang="fr-FR" sz="1200" spc="-1" strike="noStrike">
                <a:solidFill>
                  <a:srgbClr val="000000"/>
                </a:solidFill>
                <a:latin typeface="+mn-lt"/>
                <a:ea typeface="+mn-ea"/>
              </a:rPr>
              <a:t>of </a:t>
            </a:r>
            <a:r>
              <a:rPr b="0" lang="fr-FR" sz="1200" spc="-1" strike="noStrike">
                <a:solidFill>
                  <a:srgbClr val="000000"/>
                </a:solidFill>
                <a:latin typeface="+mn-lt"/>
                <a:ea typeface="+mn-ea"/>
              </a:rPr>
              <a:t>cor</a:t>
            </a:r>
            <a:r>
              <a:rPr b="0" lang="fr-FR" sz="1200" spc="-1" strike="noStrike">
                <a:solidFill>
                  <a:srgbClr val="000000"/>
                </a:solidFill>
                <a:latin typeface="+mn-lt"/>
                <a:ea typeface="+mn-ea"/>
              </a:rPr>
              <a:t>rup</a:t>
            </a:r>
            <a:r>
              <a:rPr b="0" lang="fr-FR" sz="1200" spc="-1" strike="noStrike">
                <a:solidFill>
                  <a:srgbClr val="000000"/>
                </a:solidFill>
                <a:latin typeface="+mn-lt"/>
                <a:ea typeface="+mn-ea"/>
              </a:rPr>
              <a:t>tion </a:t>
            </a:r>
            <a:r>
              <a:rPr b="0" lang="fr-FR" sz="1200" spc="-1" strike="noStrike">
                <a:solidFill>
                  <a:srgbClr val="000000"/>
                </a:solidFill>
                <a:latin typeface="+mn-lt"/>
                <a:ea typeface="+mn-ea"/>
              </a:rPr>
              <a:t>is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res</a:t>
            </a:r>
            <a:r>
              <a:rPr b="0" lang="fr-FR" sz="1200" spc="-1" strike="noStrike">
                <a:solidFill>
                  <a:srgbClr val="000000"/>
                </a:solidFill>
                <a:latin typeface="+mn-lt"/>
                <a:ea typeface="+mn-ea"/>
              </a:rPr>
              <a:t>ult </a:t>
            </a:r>
            <a:r>
              <a:rPr b="0" lang="fr-FR" sz="1200" spc="-1" strike="noStrike">
                <a:solidFill>
                  <a:srgbClr val="000000"/>
                </a:solidFill>
                <a:latin typeface="+mn-lt"/>
                <a:ea typeface="+mn-ea"/>
              </a:rPr>
              <a:t>of </a:t>
            </a:r>
            <a:r>
              <a:rPr b="0" lang="fr-FR" sz="1200" spc="-1" strike="noStrike">
                <a:solidFill>
                  <a:srgbClr val="000000"/>
                </a:solidFill>
                <a:latin typeface="+mn-lt"/>
                <a:ea typeface="+mn-ea"/>
              </a:rPr>
              <a:t>run</a:t>
            </a:r>
            <a:r>
              <a:rPr b="0" lang="fr-FR" sz="1200" spc="-1" strike="noStrike">
                <a:solidFill>
                  <a:srgbClr val="000000"/>
                </a:solidFill>
                <a:latin typeface="+mn-lt"/>
                <a:ea typeface="+mn-ea"/>
              </a:rPr>
              <a:t>nin</a:t>
            </a:r>
            <a:r>
              <a:rPr b="0" lang="fr-FR" sz="1200" spc="-1" strike="noStrike">
                <a:solidFill>
                  <a:srgbClr val="000000"/>
                </a:solidFill>
                <a:latin typeface="+mn-lt"/>
                <a:ea typeface="+mn-ea"/>
              </a:rPr>
              <a:t>g </a:t>
            </a:r>
            <a:r>
              <a:rPr b="0" lang="fr-FR" sz="1200" spc="-1" strike="noStrike">
                <a:solidFill>
                  <a:srgbClr val="000000"/>
                </a:solidFill>
                <a:latin typeface="+mn-lt"/>
                <a:ea typeface="+mn-ea"/>
              </a:rPr>
              <a:t>out </a:t>
            </a:r>
            <a:r>
              <a:rPr b="0" lang="fr-FR" sz="1200" spc="-1" strike="noStrike">
                <a:solidFill>
                  <a:srgbClr val="000000"/>
                </a:solidFill>
                <a:latin typeface="+mn-lt"/>
                <a:ea typeface="+mn-ea"/>
              </a:rPr>
              <a:t>of </a:t>
            </a:r>
            <a:r>
              <a:rPr b="0" lang="fr-FR" sz="1200" spc="-1" strike="noStrike">
                <a:solidFill>
                  <a:srgbClr val="000000"/>
                </a:solidFill>
                <a:latin typeface="+mn-lt"/>
                <a:ea typeface="+mn-ea"/>
              </a:rPr>
              <a:t>disk </a:t>
            </a:r>
            <a:r>
              <a:rPr b="0" lang="fr-FR" sz="1200" spc="-1" strike="noStrike">
                <a:solidFill>
                  <a:srgbClr val="000000"/>
                </a:solidFill>
                <a:latin typeface="+mn-lt"/>
                <a:ea typeface="+mn-ea"/>
              </a:rPr>
              <a:t>spa</a:t>
            </a:r>
            <a:r>
              <a:rPr b="0" lang="fr-FR" sz="1200" spc="-1" strike="noStrike">
                <a:solidFill>
                  <a:srgbClr val="000000"/>
                </a:solidFill>
                <a:latin typeface="+mn-lt"/>
                <a:ea typeface="+mn-ea"/>
              </a:rPr>
              <a:t>ce.  </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 </a:t>
            </a:r>
            <a:r>
              <a:rPr b="0" lang="fr-FR" sz="1200" spc="-1" strike="noStrike">
                <a:solidFill>
                  <a:srgbClr val="000000"/>
                </a:solidFill>
                <a:latin typeface="+mn-lt"/>
                <a:ea typeface="+mn-ea"/>
              </a:rPr>
              <a:t>def</a:t>
            </a:r>
            <a:r>
              <a:rPr b="0" lang="fr-FR" sz="1200" spc="-1" strike="noStrike">
                <a:solidFill>
                  <a:srgbClr val="000000"/>
                </a:solidFill>
                <a:latin typeface="+mn-lt"/>
                <a:ea typeface="+mn-ea"/>
              </a:rPr>
              <a:t>ault </a:t>
            </a:r>
            <a:r>
              <a:rPr b="0" lang="fr-FR" sz="1200" spc="-1" strike="noStrike">
                <a:solidFill>
                  <a:srgbClr val="000000"/>
                </a:solidFill>
                <a:latin typeface="+mn-lt"/>
                <a:ea typeface="+mn-ea"/>
              </a:rPr>
              <a:t>con</a:t>
            </a:r>
            <a:r>
              <a:rPr b="0" lang="fr-FR" sz="1200" spc="-1" strike="noStrike">
                <a:solidFill>
                  <a:srgbClr val="000000"/>
                </a:solidFill>
                <a:latin typeface="+mn-lt"/>
                <a:ea typeface="+mn-ea"/>
              </a:rPr>
              <a:t>figu</a:t>
            </a:r>
            <a:r>
              <a:rPr b="0" lang="fr-FR" sz="1200" spc="-1" strike="noStrike">
                <a:solidFill>
                  <a:srgbClr val="000000"/>
                </a:solidFill>
                <a:latin typeface="+mn-lt"/>
                <a:ea typeface="+mn-ea"/>
              </a:rPr>
              <a:t>rati</a:t>
            </a:r>
            <a:r>
              <a:rPr b="0" lang="fr-FR" sz="1200" spc="-1" strike="noStrike">
                <a:solidFill>
                  <a:srgbClr val="000000"/>
                </a:solidFill>
                <a:latin typeface="+mn-lt"/>
                <a:ea typeface="+mn-ea"/>
              </a:rPr>
              <a:t>on </a:t>
            </a:r>
            <a:r>
              <a:rPr b="0" lang="fr-FR" sz="1200" spc="-1" strike="noStrike">
                <a:solidFill>
                  <a:srgbClr val="000000"/>
                </a:solidFill>
                <a:latin typeface="+mn-lt"/>
                <a:ea typeface="+mn-ea"/>
              </a:rPr>
              <a:t>aga</a:t>
            </a:r>
            <a:r>
              <a:rPr b="0" lang="fr-FR" sz="1200" spc="-1" strike="noStrike">
                <a:solidFill>
                  <a:srgbClr val="000000"/>
                </a:solidFill>
                <a:latin typeface="+mn-lt"/>
                <a:ea typeface="+mn-ea"/>
              </a:rPr>
              <a:t>in </a:t>
            </a:r>
            <a:r>
              <a:rPr b="0" lang="fr-FR" sz="1200" spc="-1" strike="noStrike">
                <a:solidFill>
                  <a:srgbClr val="000000"/>
                </a:solidFill>
                <a:latin typeface="+mn-lt"/>
                <a:ea typeface="+mn-ea"/>
              </a:rPr>
              <a:t>has </a:t>
            </a:r>
            <a:r>
              <a:rPr b="0" lang="fr-FR" sz="1200" spc="-1" strike="noStrike">
                <a:solidFill>
                  <a:srgbClr val="000000"/>
                </a:solidFill>
                <a:latin typeface="+mn-lt"/>
                <a:ea typeface="+mn-ea"/>
              </a:rPr>
              <a:t>the </a:t>
            </a:r>
            <a:r>
              <a:rPr b="0" lang="fr-FR" sz="1200" spc="-1" strike="noStrike">
                <a:solidFill>
                  <a:srgbClr val="000000"/>
                </a:solidFill>
                <a:latin typeface="+mn-lt"/>
                <a:ea typeface="+mn-ea"/>
              </a:rPr>
              <a:t>rep</a:t>
            </a:r>
            <a:r>
              <a:rPr b="0" lang="fr-FR" sz="1200" spc="-1" strike="noStrike">
                <a:solidFill>
                  <a:srgbClr val="000000"/>
                </a:solidFill>
                <a:latin typeface="+mn-lt"/>
                <a:ea typeface="+mn-ea"/>
              </a:rPr>
              <a:t>osit</a:t>
            </a:r>
            <a:r>
              <a:rPr b="0" lang="fr-FR" sz="1200" spc="-1" strike="noStrike">
                <a:solidFill>
                  <a:srgbClr val="000000"/>
                </a:solidFill>
                <a:latin typeface="+mn-lt"/>
                <a:ea typeface="+mn-ea"/>
              </a:rPr>
              <a:t>ory </a:t>
            </a:r>
            <a:r>
              <a:rPr b="0" lang="fr-FR" sz="1200" spc="-1" strike="noStrike">
                <a:solidFill>
                  <a:srgbClr val="000000"/>
                </a:solidFill>
                <a:latin typeface="+mn-lt"/>
                <a:ea typeface="+mn-ea"/>
              </a:rPr>
              <a:t>loc</a:t>
            </a:r>
            <a:r>
              <a:rPr b="0" lang="fr-FR" sz="1200" spc="-1" strike="noStrike">
                <a:solidFill>
                  <a:srgbClr val="000000"/>
                </a:solidFill>
                <a:latin typeface="+mn-lt"/>
                <a:ea typeface="+mn-ea"/>
              </a:rPr>
              <a:t>ate</a:t>
            </a:r>
            <a:r>
              <a:rPr b="0" lang="fr-FR" sz="1200" spc="-1" strike="noStrike">
                <a:solidFill>
                  <a:srgbClr val="000000"/>
                </a:solidFill>
                <a:latin typeface="+mn-lt"/>
                <a:ea typeface="+mn-ea"/>
              </a:rPr>
              <a:t>d in </a:t>
            </a:r>
            <a:r>
              <a:rPr b="0" lang="fr-FR" sz="1200" spc="-1" strike="noStrike">
                <a:solidFill>
                  <a:srgbClr val="000000"/>
                </a:solidFill>
                <a:latin typeface="+mn-lt"/>
                <a:ea typeface="+mn-ea"/>
              </a:rPr>
              <a:t>&lt;</a:t>
            </a:r>
            <a:r>
              <a:rPr b="0" i="1" lang="fr-FR" sz="1200" spc="-1" strike="noStrike">
                <a:solidFill>
                  <a:srgbClr val="000000"/>
                </a:solidFill>
                <a:latin typeface="+mn-lt"/>
                <a:ea typeface="+mn-ea"/>
              </a:rPr>
              <a:t>ro</a:t>
            </a:r>
            <a:r>
              <a:rPr b="0" i="1" lang="fr-FR" sz="1200" spc="-1" strike="noStrike">
                <a:solidFill>
                  <a:srgbClr val="000000"/>
                </a:solidFill>
                <a:latin typeface="+mn-lt"/>
                <a:ea typeface="+mn-ea"/>
              </a:rPr>
              <a:t>ot-</a:t>
            </a:r>
            <a:r>
              <a:rPr b="0" i="1" lang="fr-FR" sz="1200" spc="-1" strike="noStrike">
                <a:solidFill>
                  <a:srgbClr val="000000"/>
                </a:solidFill>
                <a:latin typeface="+mn-lt"/>
                <a:ea typeface="+mn-ea"/>
              </a:rPr>
              <a:t>lev</a:t>
            </a:r>
            <a:r>
              <a:rPr b="0" i="1" lang="fr-FR" sz="1200" spc="-1" strike="noStrike">
                <a:solidFill>
                  <a:srgbClr val="000000"/>
                </a:solidFill>
                <a:latin typeface="+mn-lt"/>
                <a:ea typeface="+mn-ea"/>
              </a:rPr>
              <a:t>el-</a:t>
            </a:r>
            <a:r>
              <a:rPr b="0" i="1" lang="fr-FR" sz="1200" spc="-1" strike="noStrike">
                <a:solidFill>
                  <a:srgbClr val="000000"/>
                </a:solidFill>
                <a:latin typeface="+mn-lt"/>
                <a:ea typeface="+mn-ea"/>
              </a:rPr>
              <a:t>nifi-</a:t>
            </a:r>
            <a:r>
              <a:rPr b="0" i="1" lang="fr-FR" sz="1200" spc="-1" strike="noStrike">
                <a:solidFill>
                  <a:srgbClr val="000000"/>
                </a:solidFill>
                <a:latin typeface="+mn-lt"/>
                <a:ea typeface="+mn-ea"/>
              </a:rPr>
              <a:t>dir</a:t>
            </a:r>
            <a:r>
              <a:rPr b="0" i="1" lang="fr-FR" sz="1200" spc="-1" strike="noStrike">
                <a:solidFill>
                  <a:srgbClr val="000000"/>
                </a:solidFill>
                <a:latin typeface="+mn-lt"/>
                <a:ea typeface="+mn-ea"/>
              </a:rPr>
              <a:t>&gt;</a:t>
            </a:r>
            <a:r>
              <a:rPr b="0" lang="fr-FR" sz="1200" spc="-1" strike="noStrike">
                <a:solidFill>
                  <a:srgbClr val="000000"/>
                </a:solidFill>
                <a:latin typeface="+mn-lt"/>
                <a:ea typeface="+mn-ea"/>
              </a:rPr>
              <a:t>/fl</a:t>
            </a:r>
            <a:r>
              <a:rPr b="0" lang="fr-FR" sz="1200" spc="-1" strike="noStrike">
                <a:solidFill>
                  <a:srgbClr val="000000"/>
                </a:solidFill>
                <a:latin typeface="+mn-lt"/>
                <a:ea typeface="+mn-ea"/>
              </a:rPr>
              <a:t>ow</a:t>
            </a:r>
            <a:r>
              <a:rPr b="0" lang="fr-FR" sz="1200" spc="-1" strike="noStrike">
                <a:solidFill>
                  <a:srgbClr val="000000"/>
                </a:solidFill>
                <a:latin typeface="+mn-lt"/>
                <a:ea typeface="+mn-ea"/>
              </a:rPr>
              <a:t>file</a:t>
            </a:r>
            <a:r>
              <a:rPr b="0" lang="fr-FR" sz="1200" spc="-1" strike="noStrike">
                <a:solidFill>
                  <a:srgbClr val="000000"/>
                </a:solidFill>
                <a:latin typeface="+mn-lt"/>
                <a:ea typeface="+mn-ea"/>
              </a:rPr>
              <a:t>_re</a:t>
            </a:r>
            <a:r>
              <a:rPr b="0" lang="fr-FR" sz="1200" spc="-1" strike="noStrike">
                <a:solidFill>
                  <a:srgbClr val="000000"/>
                </a:solidFill>
                <a:latin typeface="+mn-lt"/>
                <a:ea typeface="+mn-ea"/>
              </a:rPr>
              <a:t>pos</a:t>
            </a:r>
            <a:r>
              <a:rPr b="0" lang="fr-FR" sz="1200" spc="-1" strike="noStrike">
                <a:solidFill>
                  <a:srgbClr val="000000"/>
                </a:solidFill>
                <a:latin typeface="+mn-lt"/>
                <a:ea typeface="+mn-ea"/>
              </a:rPr>
              <a:t>itor</a:t>
            </a:r>
            <a:r>
              <a:rPr b="0" lang="fr-FR" sz="1200" spc="-1" strike="noStrike">
                <a:solidFill>
                  <a:srgbClr val="000000"/>
                </a:solidFill>
                <a:latin typeface="+mn-lt"/>
                <a:ea typeface="+mn-ea"/>
              </a:rPr>
              <a:t>y.  </a:t>
            </a:r>
            <a:endParaRPr b="0" lang="fr-FR" sz="12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R</a:t>
            </a:r>
            <a:r>
              <a:rPr b="0" lang="fr-FR" sz="2000" spc="-1" strike="noStrike">
                <a:solidFill>
                  <a:srgbClr val="000000"/>
                </a:solidFill>
                <a:latin typeface="+mn-lt"/>
                <a:ea typeface="+mn-ea"/>
              </a:rPr>
              <a:t>e</a:t>
            </a:r>
            <a:r>
              <a:rPr b="0" lang="fr-FR" sz="2000" spc="-1" strike="noStrike">
                <a:solidFill>
                  <a:srgbClr val="000000"/>
                </a:solidFill>
                <a:latin typeface="+mn-lt"/>
                <a:ea typeface="+mn-ea"/>
              </a:rPr>
              <a:t>c</a:t>
            </a:r>
            <a:r>
              <a:rPr b="0" lang="fr-FR" sz="2000" spc="-1" strike="noStrike">
                <a:solidFill>
                  <a:srgbClr val="000000"/>
                </a:solidFill>
                <a:latin typeface="+mn-lt"/>
                <a:ea typeface="+mn-ea"/>
              </a:rPr>
              <a:t>o</a:t>
            </a:r>
            <a:r>
              <a:rPr b="0" lang="fr-FR" sz="2000" spc="-1" strike="noStrike">
                <a:solidFill>
                  <a:srgbClr val="000000"/>
                </a:solidFill>
                <a:latin typeface="+mn-lt"/>
                <a:ea typeface="+mn-ea"/>
              </a:rPr>
              <a:t>m</a:t>
            </a:r>
            <a:r>
              <a:rPr b="0" lang="fr-FR" sz="2000" spc="-1" strike="noStrike">
                <a:solidFill>
                  <a:srgbClr val="000000"/>
                </a:solidFill>
                <a:latin typeface="+mn-lt"/>
                <a:ea typeface="+mn-ea"/>
              </a:rPr>
              <a:t>m</a:t>
            </a:r>
            <a:r>
              <a:rPr b="0" lang="fr-FR" sz="2000" spc="-1" strike="noStrike">
                <a:solidFill>
                  <a:srgbClr val="000000"/>
                </a:solidFill>
                <a:latin typeface="+mn-lt"/>
                <a:ea typeface="+mn-ea"/>
              </a:rPr>
              <a:t>e</a:t>
            </a:r>
            <a:r>
              <a:rPr b="0" lang="fr-FR" sz="2000" spc="-1" strike="noStrike">
                <a:solidFill>
                  <a:srgbClr val="000000"/>
                </a:solidFill>
                <a:latin typeface="+mn-lt"/>
                <a:ea typeface="+mn-ea"/>
              </a:rPr>
              <a:t>n</a:t>
            </a:r>
            <a:r>
              <a:rPr b="0" lang="fr-FR" sz="2000" spc="-1" strike="noStrike">
                <a:solidFill>
                  <a:srgbClr val="000000"/>
                </a:solidFill>
                <a:latin typeface="+mn-lt"/>
                <a:ea typeface="+mn-ea"/>
              </a:rPr>
              <a:t>d</a:t>
            </a:r>
            <a:r>
              <a:rPr b="0" lang="fr-FR" sz="2000" spc="-1" strike="noStrike">
                <a:solidFill>
                  <a:srgbClr val="000000"/>
                </a:solidFill>
                <a:latin typeface="+mn-lt"/>
                <a:ea typeface="+mn-ea"/>
              </a:rPr>
              <a:t>at</a:t>
            </a:r>
            <a:r>
              <a:rPr b="0" lang="fr-FR" sz="2000" spc="-1" strike="noStrike">
                <a:solidFill>
                  <a:srgbClr val="000000"/>
                </a:solidFill>
                <a:latin typeface="+mn-lt"/>
                <a:ea typeface="+mn-ea"/>
              </a:rPr>
              <a:t>io</a:t>
            </a:r>
            <a:r>
              <a:rPr b="0" lang="fr-FR" sz="2000" spc="-1" strike="noStrike">
                <a:solidFill>
                  <a:srgbClr val="000000"/>
                </a:solidFill>
                <a:latin typeface="+mn-lt"/>
                <a:ea typeface="+mn-ea"/>
              </a:rPr>
              <a:t>n </a:t>
            </a:r>
            <a:r>
              <a:rPr b="0" lang="fr-FR" sz="2000" spc="-1" strike="noStrike">
                <a:solidFill>
                  <a:srgbClr val="000000"/>
                </a:solidFill>
                <a:latin typeface="+mn-lt"/>
                <a:ea typeface="+mn-ea"/>
              </a:rPr>
              <a:t>is </a:t>
            </a:r>
            <a:r>
              <a:rPr b="0" lang="fr-FR" sz="2000" spc="-1" strike="noStrike">
                <a:solidFill>
                  <a:srgbClr val="000000"/>
                </a:solidFill>
                <a:latin typeface="+mn-lt"/>
                <a:ea typeface="+mn-ea"/>
              </a:rPr>
              <a:t>to </a:t>
            </a:r>
            <a:r>
              <a:rPr b="0" lang="fr-FR" sz="2000" spc="-1" strike="noStrike">
                <a:solidFill>
                  <a:srgbClr val="000000"/>
                </a:solidFill>
                <a:latin typeface="+mn-lt"/>
                <a:ea typeface="+mn-ea"/>
              </a:rPr>
              <a:t>m</a:t>
            </a:r>
            <a:r>
              <a:rPr b="0" lang="fr-FR" sz="2000" spc="-1" strike="noStrike">
                <a:solidFill>
                  <a:srgbClr val="000000"/>
                </a:solidFill>
                <a:latin typeface="+mn-lt"/>
                <a:ea typeface="+mn-ea"/>
              </a:rPr>
              <a:t>o</a:t>
            </a:r>
            <a:r>
              <a:rPr b="0" lang="fr-FR" sz="2000" spc="-1" strike="noStrike">
                <a:solidFill>
                  <a:srgbClr val="000000"/>
                </a:solidFill>
                <a:latin typeface="+mn-lt"/>
                <a:ea typeface="+mn-ea"/>
              </a:rPr>
              <a:t>v</a:t>
            </a:r>
            <a:r>
              <a:rPr b="0" lang="fr-FR" sz="2000" spc="-1" strike="noStrike">
                <a:solidFill>
                  <a:srgbClr val="000000"/>
                </a:solidFill>
                <a:latin typeface="+mn-lt"/>
                <a:ea typeface="+mn-ea"/>
              </a:rPr>
              <a:t>e </a:t>
            </a:r>
            <a:r>
              <a:rPr b="0" lang="fr-FR" sz="2000" spc="-1" strike="noStrike">
                <a:solidFill>
                  <a:srgbClr val="000000"/>
                </a:solidFill>
                <a:latin typeface="+mn-lt"/>
                <a:ea typeface="+mn-ea"/>
              </a:rPr>
              <a:t>th</a:t>
            </a:r>
            <a:r>
              <a:rPr b="0" lang="fr-FR" sz="2000" spc="-1" strike="noStrike">
                <a:solidFill>
                  <a:srgbClr val="000000"/>
                </a:solidFill>
                <a:latin typeface="+mn-lt"/>
                <a:ea typeface="+mn-ea"/>
              </a:rPr>
              <a:t>is </a:t>
            </a:r>
            <a:r>
              <a:rPr b="0" lang="fr-FR" sz="2000" spc="-1" strike="noStrike">
                <a:solidFill>
                  <a:srgbClr val="000000"/>
                </a:solidFill>
                <a:latin typeface="+mn-lt"/>
                <a:ea typeface="+mn-ea"/>
              </a:rPr>
              <a:t>re</a:t>
            </a:r>
            <a:r>
              <a:rPr b="0" lang="fr-FR" sz="2000" spc="-1" strike="noStrike">
                <a:solidFill>
                  <a:srgbClr val="000000"/>
                </a:solidFill>
                <a:latin typeface="+mn-lt"/>
                <a:ea typeface="+mn-ea"/>
              </a:rPr>
              <a:t>p</a:t>
            </a:r>
            <a:r>
              <a:rPr b="0" lang="fr-FR" sz="2000" spc="-1" strike="noStrike">
                <a:solidFill>
                  <a:srgbClr val="000000"/>
                </a:solidFill>
                <a:latin typeface="+mn-lt"/>
                <a:ea typeface="+mn-ea"/>
              </a:rPr>
              <a:t>os</a:t>
            </a:r>
            <a:r>
              <a:rPr b="0" lang="fr-FR" sz="2000" spc="-1" strike="noStrike">
                <a:solidFill>
                  <a:srgbClr val="000000"/>
                </a:solidFill>
                <a:latin typeface="+mn-lt"/>
                <a:ea typeface="+mn-ea"/>
              </a:rPr>
              <a:t>it</a:t>
            </a:r>
            <a:r>
              <a:rPr b="0" lang="fr-FR" sz="2000" spc="-1" strike="noStrike">
                <a:solidFill>
                  <a:srgbClr val="000000"/>
                </a:solidFill>
                <a:latin typeface="+mn-lt"/>
                <a:ea typeface="+mn-ea"/>
              </a:rPr>
              <a:t>or</a:t>
            </a:r>
            <a:r>
              <a:rPr b="0" lang="fr-FR" sz="2000" spc="-1" strike="noStrike">
                <a:solidFill>
                  <a:srgbClr val="000000"/>
                </a:solidFill>
                <a:latin typeface="+mn-lt"/>
                <a:ea typeface="+mn-ea"/>
              </a:rPr>
              <a:t>y </a:t>
            </a:r>
            <a:r>
              <a:rPr b="0" lang="fr-FR" sz="2000" spc="-1" strike="noStrike">
                <a:solidFill>
                  <a:srgbClr val="000000"/>
                </a:solidFill>
                <a:latin typeface="+mn-lt"/>
                <a:ea typeface="+mn-ea"/>
              </a:rPr>
              <a:t>o</a:t>
            </a:r>
            <a:r>
              <a:rPr b="0" lang="fr-FR" sz="2000" spc="-1" strike="noStrike">
                <a:solidFill>
                  <a:srgbClr val="000000"/>
                </a:solidFill>
                <a:latin typeface="+mn-lt"/>
                <a:ea typeface="+mn-ea"/>
              </a:rPr>
              <a:t>ut </a:t>
            </a:r>
            <a:r>
              <a:rPr b="0" lang="fr-FR" sz="2000" spc="-1" strike="noStrike">
                <a:solidFill>
                  <a:srgbClr val="000000"/>
                </a:solidFill>
                <a:latin typeface="+mn-lt"/>
                <a:ea typeface="+mn-ea"/>
              </a:rPr>
              <a:t>of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b</a:t>
            </a:r>
            <a:r>
              <a:rPr b="0" lang="fr-FR" sz="2000" spc="-1" strike="noStrike">
                <a:solidFill>
                  <a:srgbClr val="000000"/>
                </a:solidFill>
                <a:latin typeface="+mn-lt"/>
                <a:ea typeface="+mn-ea"/>
              </a:rPr>
              <a:t>as</a:t>
            </a:r>
            <a:r>
              <a:rPr b="0" lang="fr-FR" sz="2000" spc="-1" strike="noStrike">
                <a:solidFill>
                  <a:srgbClr val="000000"/>
                </a:solidFill>
                <a:latin typeface="+mn-lt"/>
                <a:ea typeface="+mn-ea"/>
              </a:rPr>
              <a:t>e </a:t>
            </a:r>
            <a:r>
              <a:rPr b="0" lang="fr-FR" sz="2000" spc="-1" strike="noStrike">
                <a:solidFill>
                  <a:srgbClr val="000000"/>
                </a:solidFill>
                <a:latin typeface="+mn-lt"/>
                <a:ea typeface="+mn-ea"/>
              </a:rPr>
              <a:t>in</a:t>
            </a:r>
            <a:r>
              <a:rPr b="0" lang="fr-FR" sz="2000" spc="-1" strike="noStrike">
                <a:solidFill>
                  <a:srgbClr val="000000"/>
                </a:solidFill>
                <a:latin typeface="+mn-lt"/>
                <a:ea typeface="+mn-ea"/>
              </a:rPr>
              <a:t>st</a:t>
            </a:r>
            <a:r>
              <a:rPr b="0" lang="fr-FR" sz="2000" spc="-1" strike="noStrike">
                <a:solidFill>
                  <a:srgbClr val="000000"/>
                </a:solidFill>
                <a:latin typeface="+mn-lt"/>
                <a:ea typeface="+mn-ea"/>
              </a:rPr>
              <a:t>al</a:t>
            </a:r>
            <a:r>
              <a:rPr b="0" lang="fr-FR" sz="2000" spc="-1" strike="noStrike">
                <a:solidFill>
                  <a:srgbClr val="000000"/>
                </a:solidFill>
                <a:latin typeface="+mn-lt"/>
                <a:ea typeface="+mn-ea"/>
              </a:rPr>
              <a:t>l </a:t>
            </a:r>
            <a:r>
              <a:rPr b="0" lang="fr-FR" sz="2000" spc="-1" strike="noStrike">
                <a:solidFill>
                  <a:srgbClr val="000000"/>
                </a:solidFill>
                <a:latin typeface="+mn-lt"/>
                <a:ea typeface="+mn-ea"/>
              </a:rPr>
              <a:t>p</a:t>
            </a:r>
            <a:r>
              <a:rPr b="0" lang="fr-FR" sz="2000" spc="-1" strike="noStrike">
                <a:solidFill>
                  <a:srgbClr val="000000"/>
                </a:solidFill>
                <a:latin typeface="+mn-lt"/>
                <a:ea typeface="+mn-ea"/>
              </a:rPr>
              <a:t>at</a:t>
            </a:r>
            <a:r>
              <a:rPr b="0" lang="fr-FR" sz="2000" spc="-1" strike="noStrike">
                <a:solidFill>
                  <a:srgbClr val="000000"/>
                </a:solidFill>
                <a:latin typeface="+mn-lt"/>
                <a:ea typeface="+mn-ea"/>
              </a:rPr>
              <a:t>h. </a:t>
            </a:r>
            <a:r>
              <a:rPr b="0" lang="fr-FR" sz="2000" spc="-1" strike="noStrike">
                <a:solidFill>
                  <a:srgbClr val="000000"/>
                </a:solidFill>
                <a:latin typeface="+mn-lt"/>
                <a:ea typeface="+mn-ea"/>
              </a:rPr>
              <a:t> </a:t>
            </a:r>
            <a:endParaRPr b="0" lang="fr-FR" sz="2000" spc="-1" strike="noStrike">
              <a:latin typeface="Arial"/>
            </a:endParaRPr>
          </a:p>
          <a:p>
            <a:pPr marL="171360" indent="-170640">
              <a:lnSpc>
                <a:spcPct val="100000"/>
              </a:lnSpc>
              <a:buClr>
                <a:srgbClr val="000000"/>
              </a:buClr>
              <a:buFont typeface="StarSymbol"/>
              <a:buChar char="-"/>
            </a:pP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hi</a:t>
            </a:r>
            <a:r>
              <a:rPr b="0" lang="fr-FR" sz="2000" spc="-1" strike="noStrike">
                <a:solidFill>
                  <a:srgbClr val="000000"/>
                </a:solidFill>
                <a:latin typeface="+mn-lt"/>
                <a:ea typeface="+mn-ea"/>
              </a:rPr>
              <a:t>g</a:t>
            </a:r>
            <a:r>
              <a:rPr b="0" lang="fr-FR" sz="2000" spc="-1" strike="noStrike">
                <a:solidFill>
                  <a:srgbClr val="000000"/>
                </a:solidFill>
                <a:latin typeface="+mn-lt"/>
                <a:ea typeface="+mn-ea"/>
              </a:rPr>
              <a:t>h </a:t>
            </a:r>
            <a:r>
              <a:rPr b="0" lang="fr-FR" sz="2000" spc="-1" strike="noStrike">
                <a:solidFill>
                  <a:srgbClr val="000000"/>
                </a:solidFill>
                <a:latin typeface="+mn-lt"/>
                <a:ea typeface="+mn-ea"/>
              </a:rPr>
              <a:t>p</a:t>
            </a:r>
            <a:r>
              <a:rPr b="0" lang="fr-FR" sz="2000" spc="-1" strike="noStrike">
                <a:solidFill>
                  <a:srgbClr val="000000"/>
                </a:solidFill>
                <a:latin typeface="+mn-lt"/>
                <a:ea typeface="+mn-ea"/>
              </a:rPr>
              <a:t>er</a:t>
            </a:r>
            <a:r>
              <a:rPr b="0" lang="fr-FR" sz="2000" spc="-1" strike="noStrike">
                <a:solidFill>
                  <a:srgbClr val="000000"/>
                </a:solidFill>
                <a:latin typeface="+mn-lt"/>
                <a:ea typeface="+mn-ea"/>
              </a:rPr>
              <a:t>fo</a:t>
            </a:r>
            <a:r>
              <a:rPr b="0" lang="fr-FR" sz="2000" spc="-1" strike="noStrike">
                <a:solidFill>
                  <a:srgbClr val="000000"/>
                </a:solidFill>
                <a:latin typeface="+mn-lt"/>
                <a:ea typeface="+mn-ea"/>
              </a:rPr>
              <a:t>r</a:t>
            </a:r>
            <a:r>
              <a:rPr b="0" lang="fr-FR" sz="2000" spc="-1" strike="noStrike">
                <a:solidFill>
                  <a:srgbClr val="000000"/>
                </a:solidFill>
                <a:latin typeface="+mn-lt"/>
                <a:ea typeface="+mn-ea"/>
              </a:rPr>
              <a:t>m</a:t>
            </a:r>
            <a:r>
              <a:rPr b="0" lang="fr-FR" sz="2000" spc="-1" strike="noStrike">
                <a:solidFill>
                  <a:srgbClr val="000000"/>
                </a:solidFill>
                <a:latin typeface="+mn-lt"/>
                <a:ea typeface="+mn-ea"/>
              </a:rPr>
              <a:t>a</a:t>
            </a:r>
            <a:r>
              <a:rPr b="0" lang="fr-FR" sz="2000" spc="-1" strike="noStrike">
                <a:solidFill>
                  <a:srgbClr val="000000"/>
                </a:solidFill>
                <a:latin typeface="+mn-lt"/>
                <a:ea typeface="+mn-ea"/>
              </a:rPr>
              <a:t>n</a:t>
            </a:r>
            <a:r>
              <a:rPr b="0" lang="fr-FR" sz="2000" spc="-1" strike="noStrike">
                <a:solidFill>
                  <a:srgbClr val="000000"/>
                </a:solidFill>
                <a:latin typeface="+mn-lt"/>
                <a:ea typeface="+mn-ea"/>
              </a:rPr>
              <a:t>c</a:t>
            </a:r>
            <a:r>
              <a:rPr b="0" lang="fr-FR" sz="2000" spc="-1" strike="noStrike">
                <a:solidFill>
                  <a:srgbClr val="000000"/>
                </a:solidFill>
                <a:latin typeface="+mn-lt"/>
                <a:ea typeface="+mn-ea"/>
              </a:rPr>
              <a:t>e </a:t>
            </a:r>
            <a:r>
              <a:rPr b="0" lang="fr-FR" sz="2000" spc="-1" strike="noStrike">
                <a:solidFill>
                  <a:srgbClr val="000000"/>
                </a:solidFill>
                <a:latin typeface="+mn-lt"/>
                <a:ea typeface="+mn-ea"/>
              </a:rPr>
              <a:t>sy</a:t>
            </a:r>
            <a:r>
              <a:rPr b="0" lang="fr-FR" sz="2000" spc="-1" strike="noStrike">
                <a:solidFill>
                  <a:srgbClr val="000000"/>
                </a:solidFill>
                <a:latin typeface="+mn-lt"/>
                <a:ea typeface="+mn-ea"/>
              </a:rPr>
              <a:t>st</a:t>
            </a:r>
            <a:r>
              <a:rPr b="0" lang="fr-FR" sz="2000" spc="-1" strike="noStrike">
                <a:solidFill>
                  <a:srgbClr val="000000"/>
                </a:solidFill>
                <a:latin typeface="+mn-lt"/>
                <a:ea typeface="+mn-ea"/>
              </a:rPr>
              <a:t>e</a:t>
            </a:r>
            <a:r>
              <a:rPr b="0" lang="fr-FR" sz="2000" spc="-1" strike="noStrike">
                <a:solidFill>
                  <a:srgbClr val="000000"/>
                </a:solidFill>
                <a:latin typeface="+mn-lt"/>
                <a:ea typeface="+mn-ea"/>
              </a:rPr>
              <a:t>m</a:t>
            </a:r>
            <a:r>
              <a:rPr b="0" lang="fr-FR" sz="2000" spc="-1" strike="noStrike">
                <a:solidFill>
                  <a:srgbClr val="000000"/>
                </a:solidFill>
                <a:latin typeface="+mn-lt"/>
                <a:ea typeface="+mn-ea"/>
              </a:rPr>
              <a:t>s,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Fl</a:t>
            </a:r>
            <a:r>
              <a:rPr b="0" lang="fr-FR" sz="2000" spc="-1" strike="noStrike">
                <a:solidFill>
                  <a:srgbClr val="000000"/>
                </a:solidFill>
                <a:latin typeface="+mn-lt"/>
                <a:ea typeface="+mn-ea"/>
              </a:rPr>
              <a:t>o</a:t>
            </a:r>
            <a:r>
              <a:rPr b="0" lang="fr-FR" sz="2000" spc="-1" strike="noStrike">
                <a:solidFill>
                  <a:srgbClr val="000000"/>
                </a:solidFill>
                <a:latin typeface="+mn-lt"/>
                <a:ea typeface="+mn-ea"/>
              </a:rPr>
              <a:t>w</a:t>
            </a:r>
            <a:r>
              <a:rPr b="0" lang="fr-FR" sz="2000" spc="-1" strike="noStrike">
                <a:solidFill>
                  <a:srgbClr val="000000"/>
                </a:solidFill>
                <a:latin typeface="+mn-lt"/>
                <a:ea typeface="+mn-ea"/>
              </a:rPr>
              <a:t>Fil</a:t>
            </a:r>
            <a:r>
              <a:rPr b="0" lang="fr-FR" sz="2000" spc="-1" strike="noStrike">
                <a:solidFill>
                  <a:srgbClr val="000000"/>
                </a:solidFill>
                <a:latin typeface="+mn-lt"/>
                <a:ea typeface="+mn-ea"/>
              </a:rPr>
              <a:t>e </a:t>
            </a:r>
            <a:r>
              <a:rPr b="0" lang="fr-FR" sz="2000" spc="-1" strike="noStrike">
                <a:solidFill>
                  <a:srgbClr val="000000"/>
                </a:solidFill>
                <a:latin typeface="+mn-lt"/>
                <a:ea typeface="+mn-ea"/>
              </a:rPr>
              <a:t>re</a:t>
            </a:r>
            <a:r>
              <a:rPr b="0" lang="fr-FR" sz="2000" spc="-1" strike="noStrike">
                <a:solidFill>
                  <a:srgbClr val="000000"/>
                </a:solidFill>
                <a:latin typeface="+mn-lt"/>
                <a:ea typeface="+mn-ea"/>
              </a:rPr>
              <a:t>p</a:t>
            </a:r>
            <a:r>
              <a:rPr b="0" lang="fr-FR" sz="2000" spc="-1" strike="noStrike">
                <a:solidFill>
                  <a:srgbClr val="000000"/>
                </a:solidFill>
                <a:latin typeface="+mn-lt"/>
                <a:ea typeface="+mn-ea"/>
              </a:rPr>
              <a:t>os</a:t>
            </a:r>
            <a:r>
              <a:rPr b="0" lang="fr-FR" sz="2000" spc="-1" strike="noStrike">
                <a:solidFill>
                  <a:srgbClr val="000000"/>
                </a:solidFill>
                <a:latin typeface="+mn-lt"/>
                <a:ea typeface="+mn-ea"/>
              </a:rPr>
              <a:t>it</a:t>
            </a:r>
            <a:r>
              <a:rPr b="0" lang="fr-FR" sz="2000" spc="-1" strike="noStrike">
                <a:solidFill>
                  <a:srgbClr val="000000"/>
                </a:solidFill>
                <a:latin typeface="+mn-lt"/>
                <a:ea typeface="+mn-ea"/>
              </a:rPr>
              <a:t>or</a:t>
            </a:r>
            <a:r>
              <a:rPr b="0" lang="fr-FR" sz="2000" spc="-1" strike="noStrike">
                <a:solidFill>
                  <a:srgbClr val="000000"/>
                </a:solidFill>
                <a:latin typeface="+mn-lt"/>
                <a:ea typeface="+mn-ea"/>
              </a:rPr>
              <a:t>y </a:t>
            </a:r>
            <a:r>
              <a:rPr b="0" lang="fr-FR" sz="2000" spc="-1" strike="noStrike">
                <a:solidFill>
                  <a:srgbClr val="000000"/>
                </a:solidFill>
                <a:latin typeface="+mn-lt"/>
                <a:ea typeface="+mn-ea"/>
              </a:rPr>
              <a:t>sh</a:t>
            </a:r>
            <a:r>
              <a:rPr b="0" lang="fr-FR" sz="2000" spc="-1" strike="noStrike">
                <a:solidFill>
                  <a:srgbClr val="000000"/>
                </a:solidFill>
                <a:latin typeface="+mn-lt"/>
                <a:ea typeface="+mn-ea"/>
              </a:rPr>
              <a:t>o</a:t>
            </a:r>
            <a:r>
              <a:rPr b="0" lang="fr-FR" sz="2000" spc="-1" strike="noStrike">
                <a:solidFill>
                  <a:srgbClr val="000000"/>
                </a:solidFill>
                <a:latin typeface="+mn-lt"/>
                <a:ea typeface="+mn-ea"/>
              </a:rPr>
              <a:t>ul</a:t>
            </a:r>
            <a:r>
              <a:rPr b="0" lang="fr-FR" sz="2000" spc="-1" strike="noStrike">
                <a:solidFill>
                  <a:srgbClr val="000000"/>
                </a:solidFill>
                <a:latin typeface="+mn-lt"/>
                <a:ea typeface="+mn-ea"/>
              </a:rPr>
              <a:t>d </a:t>
            </a:r>
            <a:r>
              <a:rPr b="0" lang="fr-FR" sz="2000" spc="-1" strike="noStrike">
                <a:solidFill>
                  <a:srgbClr val="000000"/>
                </a:solidFill>
                <a:latin typeface="+mn-lt"/>
                <a:ea typeface="+mn-ea"/>
              </a:rPr>
              <a:t>n</a:t>
            </a:r>
            <a:r>
              <a:rPr b="0" lang="fr-FR" sz="2000" spc="-1" strike="noStrike">
                <a:solidFill>
                  <a:srgbClr val="000000"/>
                </a:solidFill>
                <a:latin typeface="+mn-lt"/>
                <a:ea typeface="+mn-ea"/>
              </a:rPr>
              <a:t>e</a:t>
            </a:r>
            <a:r>
              <a:rPr b="0" lang="fr-FR" sz="2000" spc="-1" strike="noStrike">
                <a:solidFill>
                  <a:srgbClr val="000000"/>
                </a:solidFill>
                <a:latin typeface="+mn-lt"/>
                <a:ea typeface="+mn-ea"/>
              </a:rPr>
              <a:t>v</a:t>
            </a:r>
            <a:r>
              <a:rPr b="0" lang="fr-FR" sz="2000" spc="-1" strike="noStrike">
                <a:solidFill>
                  <a:srgbClr val="000000"/>
                </a:solidFill>
                <a:latin typeface="+mn-lt"/>
                <a:ea typeface="+mn-ea"/>
              </a:rPr>
              <a:t>er </a:t>
            </a:r>
            <a:r>
              <a:rPr b="0" lang="fr-FR" sz="2000" spc="-1" strike="noStrike">
                <a:solidFill>
                  <a:srgbClr val="000000"/>
                </a:solidFill>
                <a:latin typeface="+mn-lt"/>
                <a:ea typeface="+mn-ea"/>
              </a:rPr>
              <a:t>b</a:t>
            </a:r>
            <a:r>
              <a:rPr b="0" lang="fr-FR" sz="2000" spc="-1" strike="noStrike">
                <a:solidFill>
                  <a:srgbClr val="000000"/>
                </a:solidFill>
                <a:latin typeface="+mn-lt"/>
                <a:ea typeface="+mn-ea"/>
              </a:rPr>
              <a:t>e </a:t>
            </a:r>
            <a:r>
              <a:rPr b="0" lang="fr-FR" sz="2000" spc="-1" strike="noStrike">
                <a:solidFill>
                  <a:srgbClr val="000000"/>
                </a:solidFill>
                <a:latin typeface="+mn-lt"/>
                <a:ea typeface="+mn-ea"/>
              </a:rPr>
              <a:t>lo</a:t>
            </a:r>
            <a:r>
              <a:rPr b="0" lang="fr-FR" sz="2000" spc="-1" strike="noStrike">
                <a:solidFill>
                  <a:srgbClr val="000000"/>
                </a:solidFill>
                <a:latin typeface="+mn-lt"/>
                <a:ea typeface="+mn-ea"/>
              </a:rPr>
              <a:t>c</a:t>
            </a:r>
            <a:r>
              <a:rPr b="0" lang="fr-FR" sz="2000" spc="-1" strike="noStrike">
                <a:solidFill>
                  <a:srgbClr val="000000"/>
                </a:solidFill>
                <a:latin typeface="+mn-lt"/>
                <a:ea typeface="+mn-ea"/>
              </a:rPr>
              <a:t>at</a:t>
            </a:r>
            <a:r>
              <a:rPr b="0" lang="fr-FR" sz="2000" spc="-1" strike="noStrike">
                <a:solidFill>
                  <a:srgbClr val="000000"/>
                </a:solidFill>
                <a:latin typeface="+mn-lt"/>
                <a:ea typeface="+mn-ea"/>
              </a:rPr>
              <a:t>e</a:t>
            </a:r>
            <a:r>
              <a:rPr b="0" lang="fr-FR" sz="2000" spc="-1" strike="noStrike">
                <a:solidFill>
                  <a:srgbClr val="000000"/>
                </a:solidFill>
                <a:latin typeface="+mn-lt"/>
                <a:ea typeface="+mn-ea"/>
              </a:rPr>
              <a:t>d </a:t>
            </a:r>
            <a:r>
              <a:rPr b="0" lang="fr-FR" sz="2000" spc="-1" strike="noStrike">
                <a:solidFill>
                  <a:srgbClr val="000000"/>
                </a:solidFill>
                <a:latin typeface="+mn-lt"/>
                <a:ea typeface="+mn-ea"/>
              </a:rPr>
              <a:t>o</a:t>
            </a:r>
            <a:r>
              <a:rPr b="0" lang="fr-FR" sz="2000" spc="-1" strike="noStrike">
                <a:solidFill>
                  <a:srgbClr val="000000"/>
                </a:solidFill>
                <a:latin typeface="+mn-lt"/>
                <a:ea typeface="+mn-ea"/>
              </a:rPr>
              <a:t>n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sa</a:t>
            </a:r>
            <a:r>
              <a:rPr b="0" lang="fr-FR" sz="2000" spc="-1" strike="noStrike">
                <a:solidFill>
                  <a:srgbClr val="000000"/>
                </a:solidFill>
                <a:latin typeface="+mn-lt"/>
                <a:ea typeface="+mn-ea"/>
              </a:rPr>
              <a:t>m</a:t>
            </a:r>
            <a:r>
              <a:rPr b="0" lang="fr-FR" sz="2000" spc="-1" strike="noStrike">
                <a:solidFill>
                  <a:srgbClr val="000000"/>
                </a:solidFill>
                <a:latin typeface="+mn-lt"/>
                <a:ea typeface="+mn-ea"/>
              </a:rPr>
              <a:t>e </a:t>
            </a:r>
            <a:r>
              <a:rPr b="0" lang="fr-FR" sz="2000" spc="-1" strike="noStrike">
                <a:solidFill>
                  <a:srgbClr val="000000"/>
                </a:solidFill>
                <a:latin typeface="+mn-lt"/>
                <a:ea typeface="+mn-ea"/>
              </a:rPr>
              <a:t>h</a:t>
            </a:r>
            <a:r>
              <a:rPr b="0" lang="fr-FR" sz="2000" spc="-1" strike="noStrike">
                <a:solidFill>
                  <a:srgbClr val="000000"/>
                </a:solidFill>
                <a:latin typeface="+mn-lt"/>
                <a:ea typeface="+mn-ea"/>
              </a:rPr>
              <a:t>ar</a:t>
            </a:r>
            <a:r>
              <a:rPr b="0" lang="fr-FR" sz="2000" spc="-1" strike="noStrike">
                <a:solidFill>
                  <a:srgbClr val="000000"/>
                </a:solidFill>
                <a:latin typeface="+mn-lt"/>
                <a:ea typeface="+mn-ea"/>
              </a:rPr>
              <a:t>d </a:t>
            </a:r>
            <a:r>
              <a:rPr b="0" lang="fr-FR" sz="2000" spc="-1" strike="noStrike">
                <a:solidFill>
                  <a:srgbClr val="000000"/>
                </a:solidFill>
                <a:latin typeface="+mn-lt"/>
                <a:ea typeface="+mn-ea"/>
              </a:rPr>
              <a:t>di</a:t>
            </a:r>
            <a:r>
              <a:rPr b="0" lang="fr-FR" sz="2000" spc="-1" strike="noStrike">
                <a:solidFill>
                  <a:srgbClr val="000000"/>
                </a:solidFill>
                <a:latin typeface="+mn-lt"/>
                <a:ea typeface="+mn-ea"/>
              </a:rPr>
              <a:t>sk</a:t>
            </a:r>
            <a:r>
              <a:rPr b="0" lang="fr-FR" sz="2000" spc="-1" strike="noStrike">
                <a:solidFill>
                  <a:srgbClr val="000000"/>
                </a:solidFill>
                <a:latin typeface="+mn-lt"/>
                <a:ea typeface="+mn-ea"/>
              </a:rPr>
              <a:t>/R</a:t>
            </a:r>
            <a:r>
              <a:rPr b="0" lang="fr-FR" sz="2000" spc="-1" strike="noStrike">
                <a:solidFill>
                  <a:srgbClr val="000000"/>
                </a:solidFill>
                <a:latin typeface="+mn-lt"/>
                <a:ea typeface="+mn-ea"/>
              </a:rPr>
              <a:t>AI</a:t>
            </a:r>
            <a:r>
              <a:rPr b="0" lang="fr-FR" sz="2000" spc="-1" strike="noStrike">
                <a:solidFill>
                  <a:srgbClr val="000000"/>
                </a:solidFill>
                <a:latin typeface="+mn-lt"/>
                <a:ea typeface="+mn-ea"/>
              </a:rPr>
              <a:t>D </a:t>
            </a:r>
            <a:r>
              <a:rPr b="0" lang="fr-FR" sz="2000" spc="-1" strike="noStrike">
                <a:solidFill>
                  <a:srgbClr val="000000"/>
                </a:solidFill>
                <a:latin typeface="+mn-lt"/>
                <a:ea typeface="+mn-ea"/>
              </a:rPr>
              <a:t>as </a:t>
            </a:r>
            <a:r>
              <a:rPr b="0" lang="fr-FR" sz="2000" spc="-1" strike="noStrike">
                <a:solidFill>
                  <a:srgbClr val="000000"/>
                </a:solidFill>
                <a:latin typeface="+mn-lt"/>
                <a:ea typeface="+mn-ea"/>
              </a:rPr>
              <a:t>ei</a:t>
            </a:r>
            <a:r>
              <a:rPr b="0" lang="fr-FR" sz="2000" spc="-1" strike="noStrike">
                <a:solidFill>
                  <a:srgbClr val="000000"/>
                </a:solidFill>
                <a:latin typeface="+mn-lt"/>
                <a:ea typeface="+mn-ea"/>
              </a:rPr>
              <a:t>th</a:t>
            </a:r>
            <a:r>
              <a:rPr b="0" lang="fr-FR" sz="2000" spc="-1" strike="noStrike">
                <a:solidFill>
                  <a:srgbClr val="000000"/>
                </a:solidFill>
                <a:latin typeface="+mn-lt"/>
                <a:ea typeface="+mn-ea"/>
              </a:rPr>
              <a:t>er </a:t>
            </a:r>
            <a:r>
              <a:rPr b="0" lang="fr-FR" sz="2000" spc="-1" strike="noStrike">
                <a:solidFill>
                  <a:srgbClr val="000000"/>
                </a:solidFill>
                <a:latin typeface="+mn-lt"/>
                <a:ea typeface="+mn-ea"/>
              </a:rPr>
              <a:t>th</a:t>
            </a:r>
            <a:r>
              <a:rPr b="0" lang="fr-FR" sz="2000" spc="-1" strike="noStrike">
                <a:solidFill>
                  <a:srgbClr val="000000"/>
                </a:solidFill>
                <a:latin typeface="+mn-lt"/>
                <a:ea typeface="+mn-ea"/>
              </a:rPr>
              <a:t>e </a:t>
            </a:r>
            <a:r>
              <a:rPr b="0" lang="fr-FR" sz="2000" spc="-1" strike="noStrike">
                <a:solidFill>
                  <a:srgbClr val="000000"/>
                </a:solidFill>
                <a:latin typeface="+mn-lt"/>
                <a:ea typeface="+mn-ea"/>
              </a:rPr>
              <a:t>c</a:t>
            </a:r>
            <a:r>
              <a:rPr b="0" lang="fr-FR" sz="2000" spc="-1" strike="noStrike">
                <a:solidFill>
                  <a:srgbClr val="000000"/>
                </a:solidFill>
                <a:latin typeface="+mn-lt"/>
                <a:ea typeface="+mn-ea"/>
              </a:rPr>
              <a:t>o</a:t>
            </a:r>
            <a:r>
              <a:rPr b="0" lang="fr-FR" sz="2000" spc="-1" strike="noStrike">
                <a:solidFill>
                  <a:srgbClr val="000000"/>
                </a:solidFill>
                <a:latin typeface="+mn-lt"/>
                <a:ea typeface="+mn-ea"/>
              </a:rPr>
              <a:t>nt</a:t>
            </a:r>
            <a:r>
              <a:rPr b="0" lang="fr-FR" sz="2000" spc="-1" strike="noStrike">
                <a:solidFill>
                  <a:srgbClr val="000000"/>
                </a:solidFill>
                <a:latin typeface="+mn-lt"/>
                <a:ea typeface="+mn-ea"/>
              </a:rPr>
              <a:t>e</a:t>
            </a:r>
            <a:r>
              <a:rPr b="0" lang="fr-FR" sz="2000" spc="-1" strike="noStrike">
                <a:solidFill>
                  <a:srgbClr val="000000"/>
                </a:solidFill>
                <a:latin typeface="+mn-lt"/>
                <a:ea typeface="+mn-ea"/>
              </a:rPr>
              <a:t>nt </a:t>
            </a:r>
            <a:r>
              <a:rPr b="0" lang="fr-FR" sz="2000" spc="-1" strike="noStrike">
                <a:solidFill>
                  <a:srgbClr val="000000"/>
                </a:solidFill>
                <a:latin typeface="+mn-lt"/>
                <a:ea typeface="+mn-ea"/>
              </a:rPr>
              <a:t>re</a:t>
            </a:r>
            <a:r>
              <a:rPr b="0" lang="fr-FR" sz="2000" spc="-1" strike="noStrike">
                <a:solidFill>
                  <a:srgbClr val="000000"/>
                </a:solidFill>
                <a:latin typeface="+mn-lt"/>
                <a:ea typeface="+mn-ea"/>
              </a:rPr>
              <a:t>p</a:t>
            </a:r>
            <a:r>
              <a:rPr b="0" lang="fr-FR" sz="2000" spc="-1" strike="noStrike">
                <a:solidFill>
                  <a:srgbClr val="000000"/>
                </a:solidFill>
                <a:latin typeface="+mn-lt"/>
                <a:ea typeface="+mn-ea"/>
              </a:rPr>
              <a:t>os</a:t>
            </a:r>
            <a:r>
              <a:rPr b="0" lang="fr-FR" sz="2000" spc="-1" strike="noStrike">
                <a:solidFill>
                  <a:srgbClr val="000000"/>
                </a:solidFill>
                <a:latin typeface="+mn-lt"/>
                <a:ea typeface="+mn-ea"/>
              </a:rPr>
              <a:t>it</a:t>
            </a:r>
            <a:r>
              <a:rPr b="0" lang="fr-FR" sz="2000" spc="-1" strike="noStrike">
                <a:solidFill>
                  <a:srgbClr val="000000"/>
                </a:solidFill>
                <a:latin typeface="+mn-lt"/>
                <a:ea typeface="+mn-ea"/>
              </a:rPr>
              <a:t>or</a:t>
            </a:r>
            <a:r>
              <a:rPr b="0" lang="fr-FR" sz="2000" spc="-1" strike="noStrike">
                <a:solidFill>
                  <a:srgbClr val="000000"/>
                </a:solidFill>
                <a:latin typeface="+mn-lt"/>
                <a:ea typeface="+mn-ea"/>
              </a:rPr>
              <a:t>y </a:t>
            </a:r>
            <a:r>
              <a:rPr b="0" lang="fr-FR" sz="2000" spc="-1" strike="noStrike">
                <a:solidFill>
                  <a:srgbClr val="000000"/>
                </a:solidFill>
                <a:latin typeface="+mn-lt"/>
                <a:ea typeface="+mn-ea"/>
              </a:rPr>
              <a:t>or </a:t>
            </a:r>
            <a:r>
              <a:rPr b="0" lang="fr-FR" sz="2000" spc="-1" strike="noStrike">
                <a:solidFill>
                  <a:srgbClr val="000000"/>
                </a:solidFill>
                <a:latin typeface="+mn-lt"/>
                <a:ea typeface="+mn-ea"/>
              </a:rPr>
              <a:t>pr</a:t>
            </a:r>
            <a:r>
              <a:rPr b="0" lang="fr-FR" sz="2000" spc="-1" strike="noStrike">
                <a:solidFill>
                  <a:srgbClr val="000000"/>
                </a:solidFill>
                <a:latin typeface="+mn-lt"/>
                <a:ea typeface="+mn-ea"/>
              </a:rPr>
              <a:t>o</a:t>
            </a:r>
            <a:r>
              <a:rPr b="0" lang="fr-FR" sz="2000" spc="-1" strike="noStrike">
                <a:solidFill>
                  <a:srgbClr val="000000"/>
                </a:solidFill>
                <a:latin typeface="+mn-lt"/>
                <a:ea typeface="+mn-ea"/>
              </a:rPr>
              <a:t>v</a:t>
            </a:r>
            <a:r>
              <a:rPr b="0" lang="fr-FR" sz="2000" spc="-1" strike="noStrike">
                <a:solidFill>
                  <a:srgbClr val="000000"/>
                </a:solidFill>
                <a:latin typeface="+mn-lt"/>
                <a:ea typeface="+mn-ea"/>
              </a:rPr>
              <a:t>e</a:t>
            </a:r>
            <a:r>
              <a:rPr b="0" lang="fr-FR" sz="2000" spc="-1" strike="noStrike">
                <a:solidFill>
                  <a:srgbClr val="000000"/>
                </a:solidFill>
                <a:latin typeface="+mn-lt"/>
                <a:ea typeface="+mn-ea"/>
              </a:rPr>
              <a:t>n</a:t>
            </a:r>
            <a:r>
              <a:rPr b="0" lang="fr-FR" sz="2000" spc="-1" strike="noStrike">
                <a:solidFill>
                  <a:srgbClr val="000000"/>
                </a:solidFill>
                <a:latin typeface="+mn-lt"/>
                <a:ea typeface="+mn-ea"/>
              </a:rPr>
              <a:t>a</a:t>
            </a:r>
            <a:r>
              <a:rPr b="0" lang="fr-FR" sz="2000" spc="-1" strike="noStrike">
                <a:solidFill>
                  <a:srgbClr val="000000"/>
                </a:solidFill>
                <a:latin typeface="+mn-lt"/>
                <a:ea typeface="+mn-ea"/>
              </a:rPr>
              <a:t>n</a:t>
            </a:r>
            <a:r>
              <a:rPr b="0" lang="fr-FR" sz="2000" spc="-1" strike="noStrike">
                <a:solidFill>
                  <a:srgbClr val="000000"/>
                </a:solidFill>
                <a:latin typeface="+mn-lt"/>
                <a:ea typeface="+mn-ea"/>
              </a:rPr>
              <a:t>c</a:t>
            </a:r>
            <a:r>
              <a:rPr b="0" lang="fr-FR" sz="2000" spc="-1" strike="noStrike">
                <a:solidFill>
                  <a:srgbClr val="000000"/>
                </a:solidFill>
                <a:latin typeface="+mn-lt"/>
                <a:ea typeface="+mn-ea"/>
              </a:rPr>
              <a:t>e </a:t>
            </a:r>
            <a:r>
              <a:rPr b="0" lang="fr-FR" sz="2000" spc="-1" strike="noStrike">
                <a:solidFill>
                  <a:srgbClr val="000000"/>
                </a:solidFill>
                <a:latin typeface="+mn-lt"/>
                <a:ea typeface="+mn-ea"/>
              </a:rPr>
              <a:t>re</a:t>
            </a:r>
            <a:r>
              <a:rPr b="0" lang="fr-FR" sz="2000" spc="-1" strike="noStrike">
                <a:solidFill>
                  <a:srgbClr val="000000"/>
                </a:solidFill>
                <a:latin typeface="+mn-lt"/>
                <a:ea typeface="+mn-ea"/>
              </a:rPr>
              <a:t>p</a:t>
            </a:r>
            <a:r>
              <a:rPr b="0" lang="fr-FR" sz="2000" spc="-1" strike="noStrike">
                <a:solidFill>
                  <a:srgbClr val="000000"/>
                </a:solidFill>
                <a:latin typeface="+mn-lt"/>
                <a:ea typeface="+mn-ea"/>
              </a:rPr>
              <a:t>os</a:t>
            </a:r>
            <a:r>
              <a:rPr b="0" lang="fr-FR" sz="2000" spc="-1" strike="noStrike">
                <a:solidFill>
                  <a:srgbClr val="000000"/>
                </a:solidFill>
                <a:latin typeface="+mn-lt"/>
                <a:ea typeface="+mn-ea"/>
              </a:rPr>
              <a:t>it</a:t>
            </a:r>
            <a:r>
              <a:rPr b="0" lang="fr-FR" sz="2000" spc="-1" strike="noStrike">
                <a:solidFill>
                  <a:srgbClr val="000000"/>
                </a:solidFill>
                <a:latin typeface="+mn-lt"/>
                <a:ea typeface="+mn-ea"/>
              </a:rPr>
              <a:t>or</a:t>
            </a:r>
            <a:r>
              <a:rPr b="0" lang="fr-FR" sz="2000" spc="-1" strike="noStrike">
                <a:solidFill>
                  <a:srgbClr val="000000"/>
                </a:solidFill>
                <a:latin typeface="+mn-lt"/>
                <a:ea typeface="+mn-ea"/>
              </a:rPr>
              <a:t>y </a:t>
            </a:r>
            <a:r>
              <a:rPr b="0" lang="fr-FR" sz="2000" spc="-1" strike="noStrike">
                <a:solidFill>
                  <a:srgbClr val="000000"/>
                </a:solidFill>
                <a:latin typeface="+mn-lt"/>
                <a:ea typeface="+mn-ea"/>
              </a:rPr>
              <a:t>if </a:t>
            </a:r>
            <a:r>
              <a:rPr b="0" lang="fr-FR" sz="2000" spc="-1" strike="noStrike">
                <a:solidFill>
                  <a:srgbClr val="000000"/>
                </a:solidFill>
                <a:latin typeface="+mn-lt"/>
                <a:ea typeface="+mn-ea"/>
              </a:rPr>
              <a:t>at </a:t>
            </a:r>
            <a:r>
              <a:rPr b="0" lang="fr-FR" sz="2000" spc="-1" strike="noStrike">
                <a:solidFill>
                  <a:srgbClr val="000000"/>
                </a:solidFill>
                <a:latin typeface="+mn-lt"/>
                <a:ea typeface="+mn-ea"/>
              </a:rPr>
              <a:t>al</a:t>
            </a:r>
            <a:r>
              <a:rPr b="0" lang="fr-FR" sz="2000" spc="-1" strike="noStrike">
                <a:solidFill>
                  <a:srgbClr val="000000"/>
                </a:solidFill>
                <a:latin typeface="+mn-lt"/>
                <a:ea typeface="+mn-ea"/>
              </a:rPr>
              <a:t>l </a:t>
            </a:r>
            <a:r>
              <a:rPr b="0" lang="fr-FR" sz="2000" spc="-1" strike="noStrike">
                <a:solidFill>
                  <a:srgbClr val="000000"/>
                </a:solidFill>
                <a:latin typeface="+mn-lt"/>
                <a:ea typeface="+mn-ea"/>
              </a:rPr>
              <a:t>p</a:t>
            </a:r>
            <a:r>
              <a:rPr b="0" lang="fr-FR" sz="2000" spc="-1" strike="noStrike">
                <a:solidFill>
                  <a:srgbClr val="000000"/>
                </a:solidFill>
                <a:latin typeface="+mn-lt"/>
                <a:ea typeface="+mn-ea"/>
              </a:rPr>
              <a:t>os</a:t>
            </a:r>
            <a:r>
              <a:rPr b="0" lang="fr-FR" sz="2000" spc="-1" strike="noStrike">
                <a:solidFill>
                  <a:srgbClr val="000000"/>
                </a:solidFill>
                <a:latin typeface="+mn-lt"/>
                <a:ea typeface="+mn-ea"/>
              </a:rPr>
              <a:t>si</a:t>
            </a:r>
            <a:r>
              <a:rPr b="0" lang="fr-FR" sz="2000" spc="-1" strike="noStrike">
                <a:solidFill>
                  <a:srgbClr val="000000"/>
                </a:solidFill>
                <a:latin typeface="+mn-lt"/>
                <a:ea typeface="+mn-ea"/>
              </a:rPr>
              <a:t>bl</a:t>
            </a:r>
            <a:r>
              <a:rPr b="0" lang="fr-FR" sz="2000" spc="-1" strike="noStrike">
                <a:solidFill>
                  <a:srgbClr val="000000"/>
                </a:solidFill>
                <a:latin typeface="+mn-lt"/>
                <a:ea typeface="+mn-ea"/>
              </a:rPr>
              <a:t>e. </a:t>
            </a:r>
            <a:endParaRPr b="0" lang="fr-FR" sz="2000" spc="-1" strike="noStrike">
              <a:latin typeface="Arial"/>
            </a:endParaRPr>
          </a:p>
          <a:p>
            <a:pPr>
              <a:lnSpc>
                <a:spcPct val="100000"/>
              </a:lnSpc>
            </a:pPr>
            <a:endParaRPr b="0" lang="fr-FR" sz="2000" spc="-1" strike="noStrike">
              <a:latin typeface="Arial"/>
            </a:endParaRPr>
          </a:p>
        </p:txBody>
      </p:sp>
      <p:sp>
        <p:nvSpPr>
          <p:cNvPr id="87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D6906DE-72E0-4860-8E31-39E1ABB671FD}"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685800" y="1143000"/>
            <a:ext cx="5485680" cy="3085560"/>
          </a:xfrm>
          <a:prstGeom prst="rect">
            <a:avLst/>
          </a:prstGeom>
        </p:spPr>
      </p:sp>
      <p:sp>
        <p:nvSpPr>
          <p:cNvPr id="87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1200" spc="-1" strike="noStrike">
                <a:solidFill>
                  <a:srgbClr val="000000"/>
                </a:solidFill>
                <a:latin typeface="+mn-lt"/>
                <a:ea typeface="+mn-ea"/>
              </a:rPr>
              <a:t>nifi.queue.swap.threshold</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NiFi does not move the physical file (content) from processor to processor, FlowFiles serve as the unit of transfer from one processor to the next. In order to make that as </a:t>
            </a:r>
            <a:r>
              <a:rPr b="0" lang="fr-FR" sz="1200" spc="-1" strike="noStrike">
                <a:solidFill>
                  <a:srgbClr val="000000"/>
                </a:solidFill>
                <a:latin typeface="+mn-lt"/>
                <a:ea typeface="+mn-ea"/>
              </a:rPr>
              <a:t>fast as possible, FlowFiles live inside the JVM memory.  This is great until you have so many FlowFiles in your system that you begin to run out of JVM memory and </a:t>
            </a:r>
            <a:r>
              <a:rPr b="0" lang="fr-FR" sz="1200" spc="-1" strike="noStrike">
                <a:solidFill>
                  <a:srgbClr val="000000"/>
                </a:solidFill>
                <a:latin typeface="+mn-lt"/>
                <a:ea typeface="+mn-ea"/>
              </a:rPr>
              <a:t>performance takes a serious dive.  To reduce the likelihood of this happening, NiFi has a threshold that defines how many FlowFiles can live in memory on a single </a:t>
            </a:r>
            <a:r>
              <a:rPr b="0" lang="fr-FR" sz="1200" spc="-1" strike="noStrike">
                <a:solidFill>
                  <a:srgbClr val="000000"/>
                </a:solidFill>
                <a:latin typeface="+mn-lt"/>
                <a:ea typeface="+mn-ea"/>
              </a:rPr>
              <a:t>connection queue before being swapped out to disk. Connections are represented in the UI as arrows connecting two processors together. FlowFiles can queue on these </a:t>
            </a:r>
            <a:r>
              <a:rPr b="0" lang="fr-FR" sz="1200" spc="-1" strike="noStrike">
                <a:solidFill>
                  <a:srgbClr val="000000"/>
                </a:solidFill>
                <a:latin typeface="+mn-lt"/>
                <a:ea typeface="+mn-ea"/>
              </a:rPr>
              <a:t>connections while waiting for the follow-on processor.</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If the number of total FlowFiles in any one-connection queue exceeds this value, swapping will occur.  Depending on how much swapping is occurring, performance can be </a:t>
            </a:r>
            <a:r>
              <a:rPr b="0" lang="fr-FR" sz="1200" spc="-1" strike="noStrike">
                <a:solidFill>
                  <a:srgbClr val="000000"/>
                </a:solidFill>
                <a:latin typeface="+mn-lt"/>
                <a:ea typeface="+mn-ea"/>
              </a:rPr>
              <a:t>affected.  If queues having an excess of 20,000 FlowFiles is the norm rather then the occasional data surge for your data flow, it may be wise to increase this value.  You </a:t>
            </a:r>
            <a:r>
              <a:rPr b="0" lang="fr-FR" sz="1200" spc="-1" strike="noStrike">
                <a:solidFill>
                  <a:srgbClr val="000000"/>
                </a:solidFill>
                <a:latin typeface="+mn-lt"/>
                <a:ea typeface="+mn-ea"/>
              </a:rPr>
              <a:t>will need to closely monitor your heap memory usage and increase it as well to handle these larger queues.  Heap size is set in the bootstrap.conf file that will be </a:t>
            </a:r>
            <a:r>
              <a:rPr b="0" lang="fr-FR" sz="1200" spc="-1" strike="noStrike">
                <a:solidFill>
                  <a:srgbClr val="000000"/>
                </a:solidFill>
                <a:latin typeface="+mn-lt"/>
                <a:ea typeface="+mn-ea"/>
              </a:rPr>
              <a:t>discussed later.</a:t>
            </a:r>
            <a:r>
              <a:rPr b="0" lang="fr-FR" sz="2000" spc="-1" strike="noStrike">
                <a:solidFill>
                  <a:srgbClr val="000000"/>
                </a:solidFill>
                <a:latin typeface="+mn-lt"/>
                <a:ea typeface="+mn-ea"/>
              </a:rPr>
              <a:t> </a:t>
            </a:r>
            <a:endParaRPr b="0" lang="fr-FR" sz="2000" spc="-1" strike="noStrike">
              <a:latin typeface="Arial"/>
            </a:endParaRPr>
          </a:p>
        </p:txBody>
      </p:sp>
      <p:sp>
        <p:nvSpPr>
          <p:cNvPr id="87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188AFF0-6F34-4FF6-8EF5-7C7013576BA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685800" y="1143000"/>
            <a:ext cx="5485680" cy="3085560"/>
          </a:xfrm>
          <a:prstGeom prst="rect">
            <a:avLst/>
          </a:prstGeom>
        </p:spPr>
      </p:sp>
      <p:sp>
        <p:nvSpPr>
          <p:cNvPr id="87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Content </a:t>
            </a:r>
            <a:r>
              <a:rPr b="1" lang="fr-FR" sz="2000" spc="-1" strike="noStrike">
                <a:latin typeface="Arial"/>
              </a:rPr>
              <a:t>Reposito</a:t>
            </a:r>
            <a:r>
              <a:rPr b="1" lang="fr-FR" sz="2000" spc="-1" strike="noStrike">
                <a:latin typeface="Arial"/>
              </a:rPr>
              <a:t>ry </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Since the content </a:t>
            </a:r>
            <a:r>
              <a:rPr b="0" lang="fr-FR" sz="1200" spc="-1" strike="noStrike">
                <a:solidFill>
                  <a:srgbClr val="000000"/>
                </a:solidFill>
                <a:latin typeface="+mn-lt"/>
                <a:ea typeface="+mn-ea"/>
              </a:rPr>
              <a:t>(the physical </a:t>
            </a:r>
            <a:r>
              <a:rPr b="0" lang="fr-FR" sz="1200" spc="-1" strike="noStrike">
                <a:solidFill>
                  <a:srgbClr val="000000"/>
                </a:solidFill>
                <a:latin typeface="+mn-lt"/>
                <a:ea typeface="+mn-ea"/>
              </a:rPr>
              <a:t>file that was </a:t>
            </a:r>
            <a:r>
              <a:rPr b="0" lang="fr-FR" sz="1200" spc="-1" strike="noStrike">
                <a:solidFill>
                  <a:srgbClr val="000000"/>
                </a:solidFill>
                <a:latin typeface="+mn-lt"/>
                <a:ea typeface="+mn-ea"/>
              </a:rPr>
              <a:t>ingested by </a:t>
            </a:r>
            <a:r>
              <a:rPr b="0" lang="fr-FR" sz="1200" spc="-1" strike="noStrike">
                <a:solidFill>
                  <a:srgbClr val="000000"/>
                </a:solidFill>
                <a:latin typeface="+mn-lt"/>
                <a:ea typeface="+mn-ea"/>
              </a:rPr>
              <a:t>NiFi) for every </a:t>
            </a:r>
            <a:r>
              <a:rPr b="0" lang="fr-FR" sz="1200" spc="-1" strike="noStrike">
                <a:solidFill>
                  <a:srgbClr val="000000"/>
                </a:solidFill>
                <a:latin typeface="+mn-lt"/>
                <a:ea typeface="+mn-ea"/>
              </a:rPr>
              <a:t>FlowFile that is </a:t>
            </a:r>
            <a:r>
              <a:rPr b="0" lang="fr-FR" sz="1200" spc="-1" strike="noStrike">
                <a:solidFill>
                  <a:srgbClr val="000000"/>
                </a:solidFill>
                <a:latin typeface="+mn-lt"/>
                <a:ea typeface="+mn-ea"/>
              </a:rPr>
              <a:t>consumed by </a:t>
            </a:r>
            <a:r>
              <a:rPr b="0" lang="fr-FR" sz="1200" spc="-1" strike="noStrike">
                <a:solidFill>
                  <a:srgbClr val="000000"/>
                </a:solidFill>
                <a:latin typeface="+mn-lt"/>
                <a:ea typeface="+mn-ea"/>
              </a:rPr>
              <a:t>NiFi is placed </a:t>
            </a:r>
            <a:r>
              <a:rPr b="0" lang="fr-FR" sz="1200" spc="-1" strike="noStrike">
                <a:solidFill>
                  <a:srgbClr val="000000"/>
                </a:solidFill>
                <a:latin typeface="+mn-lt"/>
                <a:ea typeface="+mn-ea"/>
              </a:rPr>
              <a:t>inside the </a:t>
            </a:r>
            <a:r>
              <a:rPr b="0" lang="fr-FR" sz="1200" spc="-1" strike="noStrike">
                <a:solidFill>
                  <a:srgbClr val="000000"/>
                </a:solidFill>
                <a:latin typeface="+mn-lt"/>
                <a:ea typeface="+mn-ea"/>
              </a:rPr>
              <a:t>content </a:t>
            </a:r>
            <a:r>
              <a:rPr b="0" lang="fr-FR" sz="1200" spc="-1" strike="noStrike">
                <a:solidFill>
                  <a:srgbClr val="000000"/>
                </a:solidFill>
                <a:latin typeface="+mn-lt"/>
                <a:ea typeface="+mn-ea"/>
              </a:rPr>
              <a:t>repository, the </a:t>
            </a:r>
            <a:r>
              <a:rPr b="0" lang="fr-FR" sz="1200" spc="-1" strike="noStrike">
                <a:solidFill>
                  <a:srgbClr val="000000"/>
                </a:solidFill>
                <a:latin typeface="+mn-lt"/>
                <a:ea typeface="+mn-ea"/>
              </a:rPr>
              <a:t>hard disk that </a:t>
            </a:r>
            <a:r>
              <a:rPr b="0" lang="fr-FR" sz="1200" spc="-1" strike="noStrike">
                <a:solidFill>
                  <a:srgbClr val="000000"/>
                </a:solidFill>
                <a:latin typeface="+mn-lt"/>
                <a:ea typeface="+mn-ea"/>
              </a:rPr>
              <a:t>this repository </a:t>
            </a:r>
            <a:r>
              <a:rPr b="0" lang="fr-FR" sz="1200" spc="-1" strike="noStrike">
                <a:solidFill>
                  <a:srgbClr val="000000"/>
                </a:solidFill>
                <a:latin typeface="+mn-lt"/>
                <a:ea typeface="+mn-ea"/>
              </a:rPr>
              <a:t>is loaded on </a:t>
            </a:r>
            <a:r>
              <a:rPr b="0" lang="fr-FR" sz="1200" spc="-1" strike="noStrike">
                <a:solidFill>
                  <a:srgbClr val="000000"/>
                </a:solidFill>
                <a:latin typeface="+mn-lt"/>
                <a:ea typeface="+mn-ea"/>
              </a:rPr>
              <a:t>will </a:t>
            </a:r>
            <a:r>
              <a:rPr b="0" lang="fr-FR" sz="1200" spc="-1" strike="noStrike">
                <a:solidFill>
                  <a:srgbClr val="000000"/>
                </a:solidFill>
                <a:latin typeface="+mn-lt"/>
                <a:ea typeface="+mn-ea"/>
              </a:rPr>
              <a:t>experience </a:t>
            </a:r>
            <a:r>
              <a:rPr b="0" lang="fr-FR" sz="1200" spc="-1" strike="noStrike">
                <a:solidFill>
                  <a:srgbClr val="000000"/>
                </a:solidFill>
                <a:latin typeface="+mn-lt"/>
                <a:ea typeface="+mn-ea"/>
              </a:rPr>
              <a:t>high I/O on </a:t>
            </a:r>
            <a:r>
              <a:rPr b="0" lang="fr-FR" sz="1200" spc="-1" strike="noStrike">
                <a:solidFill>
                  <a:srgbClr val="000000"/>
                </a:solidFill>
                <a:latin typeface="+mn-lt"/>
                <a:ea typeface="+mn-ea"/>
              </a:rPr>
              <a:t>systems that </a:t>
            </a:r>
            <a:r>
              <a:rPr b="0" lang="fr-FR" sz="1200" spc="-1" strike="noStrike">
                <a:solidFill>
                  <a:srgbClr val="000000"/>
                </a:solidFill>
                <a:latin typeface="+mn-lt"/>
                <a:ea typeface="+mn-ea"/>
              </a:rPr>
              <a:t>deal with high </a:t>
            </a:r>
            <a:r>
              <a:rPr b="0" lang="fr-FR" sz="1200" spc="-1" strike="noStrike">
                <a:solidFill>
                  <a:srgbClr val="000000"/>
                </a:solidFill>
                <a:latin typeface="+mn-lt"/>
                <a:ea typeface="+mn-ea"/>
              </a:rPr>
              <a:t>data volumes. </a:t>
            </a:r>
            <a:r>
              <a:rPr b="0" lang="fr-FR" sz="1200" spc="-1" strike="noStrike">
                <a:solidFill>
                  <a:srgbClr val="000000"/>
                </a:solidFill>
                <a:latin typeface="+mn-lt"/>
                <a:ea typeface="+mn-ea"/>
              </a:rPr>
              <a:t>As you can </a:t>
            </a:r>
            <a:r>
              <a:rPr b="0" lang="fr-FR" sz="1200" spc="-1" strike="noStrike">
                <a:solidFill>
                  <a:srgbClr val="000000"/>
                </a:solidFill>
                <a:latin typeface="+mn-lt"/>
                <a:ea typeface="+mn-ea"/>
              </a:rPr>
              <a:t>see, once </a:t>
            </a:r>
            <a:r>
              <a:rPr b="0" lang="fr-FR" sz="1200" spc="-1" strike="noStrike">
                <a:solidFill>
                  <a:srgbClr val="000000"/>
                </a:solidFill>
                <a:latin typeface="+mn-lt"/>
                <a:ea typeface="+mn-ea"/>
              </a:rPr>
              <a:t>again the </a:t>
            </a:r>
            <a:r>
              <a:rPr b="0" lang="fr-FR" sz="1200" spc="-1" strike="noStrike">
                <a:solidFill>
                  <a:srgbClr val="000000"/>
                </a:solidFill>
                <a:latin typeface="+mn-lt"/>
                <a:ea typeface="+mn-ea"/>
              </a:rPr>
              <a:t>repository is </a:t>
            </a:r>
            <a:r>
              <a:rPr b="0" lang="fr-FR" sz="1200" spc="-1" strike="noStrike">
                <a:solidFill>
                  <a:srgbClr val="000000"/>
                </a:solidFill>
                <a:latin typeface="+mn-lt"/>
                <a:ea typeface="+mn-ea"/>
              </a:rPr>
              <a:t>created by </a:t>
            </a:r>
            <a:r>
              <a:rPr b="0" lang="fr-FR" sz="1200" spc="-1" strike="noStrike">
                <a:solidFill>
                  <a:srgbClr val="000000"/>
                </a:solidFill>
                <a:latin typeface="+mn-lt"/>
                <a:ea typeface="+mn-ea"/>
              </a:rPr>
              <a:t>default inside </a:t>
            </a:r>
            <a:r>
              <a:rPr b="0" lang="fr-FR" sz="1200" spc="-1" strike="noStrike">
                <a:solidFill>
                  <a:srgbClr val="000000"/>
                </a:solidFill>
                <a:latin typeface="+mn-lt"/>
                <a:ea typeface="+mn-ea"/>
              </a:rPr>
              <a:t>the NiFi </a:t>
            </a:r>
            <a:r>
              <a:rPr b="0" lang="fr-FR" sz="1200" spc="-1" strike="noStrike">
                <a:solidFill>
                  <a:srgbClr val="000000"/>
                </a:solidFill>
                <a:latin typeface="+mn-lt"/>
                <a:ea typeface="+mn-ea"/>
              </a:rPr>
              <a:t>installation </a:t>
            </a:r>
            <a:r>
              <a:rPr b="0" lang="fr-FR" sz="1200" spc="-1" strike="noStrike">
                <a:solidFill>
                  <a:srgbClr val="000000"/>
                </a:solidFill>
                <a:latin typeface="+mn-lt"/>
                <a:ea typeface="+mn-ea"/>
              </a:rPr>
              <a:t>path. </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1" lang="fr-FR" sz="2000" spc="-1" strike="noStrike">
                <a:solidFill>
                  <a:srgbClr val="000000"/>
                </a:solidFill>
                <a:latin typeface="+mn-lt"/>
                <a:ea typeface="+mn-ea"/>
              </a:rPr>
              <a:t>nifi.cont</a:t>
            </a:r>
            <a:r>
              <a:rPr b="1" lang="fr-FR" sz="2000" spc="-1" strike="noStrike">
                <a:solidFill>
                  <a:srgbClr val="000000"/>
                </a:solidFill>
                <a:latin typeface="+mn-lt"/>
                <a:ea typeface="+mn-ea"/>
              </a:rPr>
              <a:t>ent.rep</a:t>
            </a:r>
            <a:r>
              <a:rPr b="1" lang="fr-FR" sz="2000" spc="-1" strike="noStrike">
                <a:solidFill>
                  <a:srgbClr val="000000"/>
                </a:solidFill>
                <a:latin typeface="+mn-lt"/>
                <a:ea typeface="+mn-ea"/>
              </a:rPr>
              <a:t>ository.</a:t>
            </a:r>
            <a:r>
              <a:rPr b="1" lang="fr-FR" sz="2000" spc="-1" strike="noStrike">
                <a:solidFill>
                  <a:srgbClr val="000000"/>
                </a:solidFill>
                <a:latin typeface="+mn-lt"/>
                <a:ea typeface="+mn-ea"/>
              </a:rPr>
              <a:t>directo</a:t>
            </a:r>
            <a:r>
              <a:rPr b="1" lang="fr-FR" sz="2000" spc="-1" strike="noStrike">
                <a:solidFill>
                  <a:srgbClr val="000000"/>
                </a:solidFill>
                <a:latin typeface="+mn-lt"/>
                <a:ea typeface="+mn-ea"/>
              </a:rPr>
              <a:t>ry.defa</a:t>
            </a:r>
            <a:r>
              <a:rPr b="1" lang="fr-FR" sz="2000" spc="-1" strike="noStrike">
                <a:solidFill>
                  <a:srgbClr val="000000"/>
                </a:solidFill>
                <a:latin typeface="+mn-lt"/>
                <a:ea typeface="+mn-ea"/>
              </a:rPr>
              <a:t>ult </a:t>
            </a:r>
            <a:r>
              <a:rPr b="1" lang="fr-FR" sz="2000" spc="-1" strike="noStrike">
                <a:solidFill>
                  <a:srgbClr val="000000"/>
                </a:solidFill>
                <a:latin typeface="+mn-lt"/>
                <a:ea typeface="+mn-ea"/>
              </a:rPr>
              <a:t>[Defaul</a:t>
            </a:r>
            <a:r>
              <a:rPr b="1" lang="fr-FR" sz="2000" spc="-1" strike="noStrike">
                <a:solidFill>
                  <a:srgbClr val="000000"/>
                </a:solidFill>
                <a:latin typeface="+mn-lt"/>
                <a:ea typeface="+mn-ea"/>
              </a:rPr>
              <a:t>t Value </a:t>
            </a:r>
            <a:r>
              <a:rPr b="1" lang="fr-FR" sz="2000" spc="-1" strike="noStrike">
                <a:solidFill>
                  <a:srgbClr val="000000"/>
                </a:solidFill>
                <a:latin typeface="+mn-lt"/>
                <a:ea typeface="+mn-ea"/>
              </a:rPr>
              <a:t>is </a:t>
            </a:r>
            <a:r>
              <a:rPr b="1" lang="fr-FR" sz="2000" spc="-1" strike="noStrike">
                <a:solidFill>
                  <a:srgbClr val="000000"/>
                </a:solidFill>
                <a:latin typeface="+mn-lt"/>
                <a:ea typeface="+mn-ea"/>
              </a:rPr>
              <a:t>./conte</a:t>
            </a:r>
            <a:r>
              <a:rPr b="1" lang="fr-FR" sz="2000" spc="-1" strike="noStrike">
                <a:solidFill>
                  <a:srgbClr val="000000"/>
                </a:solidFill>
                <a:latin typeface="+mn-lt"/>
                <a:ea typeface="+mn-ea"/>
              </a:rPr>
              <a:t>nt_repo</a:t>
            </a:r>
            <a:r>
              <a:rPr b="1" lang="fr-FR" sz="2000" spc="-1" strike="noStrike">
                <a:solidFill>
                  <a:srgbClr val="000000"/>
                </a:solidFill>
                <a:latin typeface="+mn-lt"/>
                <a:ea typeface="+mn-ea"/>
              </a:rPr>
              <a:t>sitory ]</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solidFill>
                  <a:srgbClr val="000000"/>
                </a:solidFill>
                <a:latin typeface="+mn-lt"/>
                <a:ea typeface="+mn-ea"/>
              </a:rPr>
              <a:t>The </a:t>
            </a:r>
            <a:r>
              <a:rPr b="0" lang="fr-FR" sz="2000" spc="-1" strike="noStrike">
                <a:solidFill>
                  <a:srgbClr val="000000"/>
                </a:solidFill>
                <a:latin typeface="+mn-lt"/>
                <a:ea typeface="+mn-ea"/>
              </a:rPr>
              <a:t>content </a:t>
            </a:r>
            <a:r>
              <a:rPr b="0" lang="fr-FR" sz="2000" spc="-1" strike="noStrike">
                <a:solidFill>
                  <a:srgbClr val="000000"/>
                </a:solidFill>
                <a:latin typeface="+mn-lt"/>
                <a:ea typeface="+mn-ea"/>
              </a:rPr>
              <a:t>reposit</a:t>
            </a:r>
            <a:r>
              <a:rPr b="0" lang="fr-FR" sz="2000" spc="-1" strike="noStrike">
                <a:solidFill>
                  <a:srgbClr val="000000"/>
                </a:solidFill>
                <a:latin typeface="+mn-lt"/>
                <a:ea typeface="+mn-ea"/>
              </a:rPr>
              <a:t>ory </a:t>
            </a:r>
            <a:r>
              <a:rPr b="0" lang="fr-FR" sz="2000" spc="-1" strike="noStrike">
                <a:solidFill>
                  <a:srgbClr val="000000"/>
                </a:solidFill>
                <a:latin typeface="+mn-lt"/>
                <a:ea typeface="+mn-ea"/>
              </a:rPr>
              <a:t>should </a:t>
            </a:r>
            <a:r>
              <a:rPr b="0" lang="fr-FR" sz="2000" spc="-1" strike="noStrike">
                <a:solidFill>
                  <a:srgbClr val="000000"/>
                </a:solidFill>
                <a:latin typeface="+mn-lt"/>
                <a:ea typeface="+mn-ea"/>
              </a:rPr>
              <a:t>be </a:t>
            </a:r>
            <a:r>
              <a:rPr b="0" lang="fr-FR" sz="2000" spc="-1" strike="noStrike">
                <a:solidFill>
                  <a:srgbClr val="000000"/>
                </a:solidFill>
                <a:latin typeface="+mn-lt"/>
                <a:ea typeface="+mn-ea"/>
              </a:rPr>
              <a:t>moved </a:t>
            </a:r>
            <a:r>
              <a:rPr b="0" lang="fr-FR" sz="2000" spc="-1" strike="noStrike">
                <a:solidFill>
                  <a:srgbClr val="000000"/>
                </a:solidFill>
                <a:latin typeface="+mn-lt"/>
                <a:ea typeface="+mn-ea"/>
              </a:rPr>
              <a:t>to its </a:t>
            </a:r>
            <a:r>
              <a:rPr b="0" lang="fr-FR" sz="2000" spc="-1" strike="noStrike">
                <a:solidFill>
                  <a:srgbClr val="000000"/>
                </a:solidFill>
                <a:latin typeface="+mn-lt"/>
                <a:ea typeface="+mn-ea"/>
              </a:rPr>
              <a:t>own </a:t>
            </a:r>
            <a:r>
              <a:rPr b="0" lang="fr-FR" sz="2000" spc="-1" strike="noStrike">
                <a:solidFill>
                  <a:srgbClr val="000000"/>
                </a:solidFill>
                <a:latin typeface="+mn-lt"/>
                <a:ea typeface="+mn-ea"/>
              </a:rPr>
              <a:t>hard </a:t>
            </a:r>
            <a:r>
              <a:rPr b="0" lang="fr-FR" sz="2000" spc="-1" strike="noStrike">
                <a:solidFill>
                  <a:srgbClr val="000000"/>
                </a:solidFill>
                <a:latin typeface="+mn-lt"/>
                <a:ea typeface="+mn-ea"/>
              </a:rPr>
              <a:t>disk/RAI</a:t>
            </a:r>
            <a:r>
              <a:rPr b="0" lang="fr-FR" sz="2000" spc="-1" strike="noStrike">
                <a:solidFill>
                  <a:srgbClr val="000000"/>
                </a:solidFill>
                <a:latin typeface="+mn-lt"/>
                <a:ea typeface="+mn-ea"/>
              </a:rPr>
              <a:t>D. </a:t>
            </a:r>
            <a:endParaRPr b="0" lang="fr-FR" sz="2000" spc="-1" strike="noStrike">
              <a:latin typeface="Arial"/>
            </a:endParaRPr>
          </a:p>
          <a:p>
            <a:pPr marL="285840" indent="-285120">
              <a:lnSpc>
                <a:spcPct val="140000"/>
              </a:lnSpc>
              <a:buClr>
                <a:srgbClr val="000000"/>
              </a:buClr>
              <a:buFont typeface="Arial"/>
              <a:buChar char="•"/>
            </a:pPr>
            <a:r>
              <a:rPr b="0" lang="fr-FR" sz="2000" spc="-1" strike="noStrike">
                <a:solidFill>
                  <a:srgbClr val="000000"/>
                </a:solidFill>
                <a:latin typeface="+mn-lt"/>
                <a:ea typeface="+mn-ea"/>
              </a:rPr>
              <a:t>Someti</a:t>
            </a:r>
            <a:r>
              <a:rPr b="0" lang="fr-FR" sz="2000" spc="-1" strike="noStrike">
                <a:solidFill>
                  <a:srgbClr val="000000"/>
                </a:solidFill>
                <a:latin typeface="+mn-lt"/>
                <a:ea typeface="+mn-ea"/>
              </a:rPr>
              <a:t>mes </a:t>
            </a:r>
            <a:r>
              <a:rPr b="0" lang="fr-FR" sz="2000" spc="-1" strike="noStrike">
                <a:solidFill>
                  <a:srgbClr val="000000"/>
                </a:solidFill>
                <a:latin typeface="+mn-lt"/>
                <a:ea typeface="+mn-ea"/>
              </a:rPr>
              <a:t>even </a:t>
            </a:r>
            <a:r>
              <a:rPr b="0" lang="fr-FR" sz="2000" spc="-1" strike="noStrike">
                <a:solidFill>
                  <a:srgbClr val="000000"/>
                </a:solidFill>
                <a:latin typeface="+mn-lt"/>
                <a:ea typeface="+mn-ea"/>
              </a:rPr>
              <a:t>having </a:t>
            </a:r>
            <a:r>
              <a:rPr b="0" lang="fr-FR" sz="2000" spc="-1" strike="noStrike">
                <a:solidFill>
                  <a:srgbClr val="000000"/>
                </a:solidFill>
                <a:latin typeface="+mn-lt"/>
                <a:ea typeface="+mn-ea"/>
              </a:rPr>
              <a:t>a single </a:t>
            </a:r>
            <a:r>
              <a:rPr b="0" lang="fr-FR" sz="2000" spc="-1" strike="noStrike">
                <a:solidFill>
                  <a:srgbClr val="000000"/>
                </a:solidFill>
                <a:latin typeface="+mn-lt"/>
                <a:ea typeface="+mn-ea"/>
              </a:rPr>
              <a:t>dedicat</a:t>
            </a:r>
            <a:r>
              <a:rPr b="0" lang="fr-FR" sz="2000" spc="-1" strike="noStrike">
                <a:solidFill>
                  <a:srgbClr val="000000"/>
                </a:solidFill>
                <a:latin typeface="+mn-lt"/>
                <a:ea typeface="+mn-ea"/>
              </a:rPr>
              <a:t>ed high </a:t>
            </a:r>
            <a:r>
              <a:rPr b="0" lang="fr-FR" sz="2000" spc="-1" strike="noStrike">
                <a:solidFill>
                  <a:srgbClr val="000000"/>
                </a:solidFill>
                <a:latin typeface="+mn-lt"/>
                <a:ea typeface="+mn-ea"/>
              </a:rPr>
              <a:t>perform</a:t>
            </a:r>
            <a:r>
              <a:rPr b="0" lang="fr-FR" sz="2000" spc="-1" strike="noStrike">
                <a:solidFill>
                  <a:srgbClr val="000000"/>
                </a:solidFill>
                <a:latin typeface="+mn-lt"/>
                <a:ea typeface="+mn-ea"/>
              </a:rPr>
              <a:t>ance </a:t>
            </a:r>
            <a:r>
              <a:rPr b="0" lang="fr-FR" sz="2000" spc="-1" strike="noStrike">
                <a:solidFill>
                  <a:srgbClr val="000000"/>
                </a:solidFill>
                <a:latin typeface="+mn-lt"/>
                <a:ea typeface="+mn-ea"/>
              </a:rPr>
              <a:t>RAID is </a:t>
            </a:r>
            <a:r>
              <a:rPr b="0" lang="fr-FR" sz="2000" spc="-1" strike="noStrike">
                <a:solidFill>
                  <a:srgbClr val="000000"/>
                </a:solidFill>
                <a:latin typeface="+mn-lt"/>
                <a:ea typeface="+mn-ea"/>
              </a:rPr>
              <a:t>not </a:t>
            </a:r>
            <a:r>
              <a:rPr b="0" lang="fr-FR" sz="2000" spc="-1" strike="noStrike">
                <a:solidFill>
                  <a:srgbClr val="000000"/>
                </a:solidFill>
                <a:latin typeface="+mn-lt"/>
                <a:ea typeface="+mn-ea"/>
              </a:rPr>
              <a:t>enough</a:t>
            </a:r>
            <a:r>
              <a:rPr b="0" lang="fr-FR" sz="2000" spc="-1" strike="noStrike">
                <a:solidFill>
                  <a:srgbClr val="000000"/>
                </a:solidFill>
                <a:latin typeface="+mn-lt"/>
                <a:ea typeface="+mn-ea"/>
              </a:rPr>
              <a:t>. </a:t>
            </a:r>
            <a:endParaRPr b="0" lang="fr-FR" sz="2000" spc="-1" strike="noStrike">
              <a:latin typeface="Arial"/>
            </a:endParaRPr>
          </a:p>
          <a:p>
            <a:pPr marL="285840" indent="-285120">
              <a:lnSpc>
                <a:spcPct val="140000"/>
              </a:lnSpc>
              <a:buClr>
                <a:srgbClr val="000000"/>
              </a:buClr>
              <a:buFont typeface="Arial"/>
              <a:buChar char="•"/>
            </a:pPr>
            <a:r>
              <a:rPr b="0" lang="fr-FR" sz="2000" spc="-1" strike="noStrike">
                <a:solidFill>
                  <a:srgbClr val="000000"/>
                </a:solidFill>
                <a:latin typeface="+mn-lt"/>
                <a:ea typeface="+mn-ea"/>
              </a:rPr>
              <a:t>NiFi </a:t>
            </a:r>
            <a:r>
              <a:rPr b="0" lang="fr-FR" sz="2000" spc="-1" strike="noStrike">
                <a:solidFill>
                  <a:srgbClr val="000000"/>
                </a:solidFill>
                <a:latin typeface="+mn-lt"/>
                <a:ea typeface="+mn-ea"/>
              </a:rPr>
              <a:t>allows </a:t>
            </a:r>
            <a:r>
              <a:rPr b="0" lang="fr-FR" sz="2000" spc="-1" strike="noStrike">
                <a:solidFill>
                  <a:srgbClr val="000000"/>
                </a:solidFill>
                <a:latin typeface="+mn-lt"/>
                <a:ea typeface="+mn-ea"/>
              </a:rPr>
              <a:t>you to </a:t>
            </a:r>
            <a:r>
              <a:rPr b="0" lang="fr-FR" sz="2000" spc="-1" strike="noStrike">
                <a:solidFill>
                  <a:srgbClr val="000000"/>
                </a:solidFill>
                <a:latin typeface="+mn-lt"/>
                <a:ea typeface="+mn-ea"/>
              </a:rPr>
              <a:t>configu</a:t>
            </a:r>
            <a:r>
              <a:rPr b="0" lang="fr-FR" sz="2000" spc="-1" strike="noStrike">
                <a:solidFill>
                  <a:srgbClr val="000000"/>
                </a:solidFill>
                <a:latin typeface="+mn-lt"/>
                <a:ea typeface="+mn-ea"/>
              </a:rPr>
              <a:t>re </a:t>
            </a:r>
            <a:r>
              <a:rPr b="0" lang="fr-FR" sz="2000" spc="-1" strike="noStrike">
                <a:solidFill>
                  <a:srgbClr val="000000"/>
                </a:solidFill>
                <a:latin typeface="+mn-lt"/>
                <a:ea typeface="+mn-ea"/>
              </a:rPr>
              <a:t>multipl</a:t>
            </a:r>
            <a:r>
              <a:rPr b="0" lang="fr-FR" sz="2000" spc="-1" strike="noStrike">
                <a:solidFill>
                  <a:srgbClr val="000000"/>
                </a:solidFill>
                <a:latin typeface="+mn-lt"/>
                <a:ea typeface="+mn-ea"/>
              </a:rPr>
              <a:t>e </a:t>
            </a:r>
            <a:r>
              <a:rPr b="0" lang="fr-FR" sz="2000" spc="-1" strike="noStrike">
                <a:solidFill>
                  <a:srgbClr val="000000"/>
                </a:solidFill>
                <a:latin typeface="+mn-lt"/>
                <a:ea typeface="+mn-ea"/>
              </a:rPr>
              <a:t>content </a:t>
            </a:r>
            <a:r>
              <a:rPr b="0" lang="fr-FR" sz="2000" spc="-1" strike="noStrike">
                <a:solidFill>
                  <a:srgbClr val="000000"/>
                </a:solidFill>
                <a:latin typeface="+mn-lt"/>
                <a:ea typeface="+mn-ea"/>
              </a:rPr>
              <a:t>reposit</a:t>
            </a:r>
            <a:r>
              <a:rPr b="0" lang="fr-FR" sz="2000" spc="-1" strike="noStrike">
                <a:solidFill>
                  <a:srgbClr val="000000"/>
                </a:solidFill>
                <a:latin typeface="+mn-lt"/>
                <a:ea typeface="+mn-ea"/>
              </a:rPr>
              <a:t>ories </a:t>
            </a:r>
            <a:r>
              <a:rPr b="0" lang="fr-FR" sz="2000" spc="-1" strike="noStrike">
                <a:solidFill>
                  <a:srgbClr val="000000"/>
                </a:solidFill>
                <a:latin typeface="+mn-lt"/>
                <a:ea typeface="+mn-ea"/>
              </a:rPr>
              <a:t>within a </a:t>
            </a:r>
            <a:r>
              <a:rPr b="0" lang="fr-FR" sz="2000" spc="-1" strike="noStrike">
                <a:solidFill>
                  <a:srgbClr val="000000"/>
                </a:solidFill>
                <a:latin typeface="+mn-lt"/>
                <a:ea typeface="+mn-ea"/>
              </a:rPr>
              <a:t>single </a:t>
            </a:r>
            <a:r>
              <a:rPr b="0" lang="fr-FR" sz="2000" spc="-1" strike="noStrike">
                <a:solidFill>
                  <a:srgbClr val="000000"/>
                </a:solidFill>
                <a:latin typeface="+mn-lt"/>
                <a:ea typeface="+mn-ea"/>
              </a:rPr>
              <a:t>instanc</a:t>
            </a:r>
            <a:r>
              <a:rPr b="0" lang="fr-FR" sz="2000" spc="-1" strike="noStrike">
                <a:solidFill>
                  <a:srgbClr val="000000"/>
                </a:solidFill>
                <a:latin typeface="+mn-lt"/>
                <a:ea typeface="+mn-ea"/>
              </a:rPr>
              <a:t>e of </a:t>
            </a:r>
            <a:r>
              <a:rPr b="0" lang="fr-FR" sz="2000" spc="-1" strike="noStrike">
                <a:solidFill>
                  <a:srgbClr val="000000"/>
                </a:solidFill>
                <a:latin typeface="+mn-lt"/>
                <a:ea typeface="+mn-ea"/>
              </a:rPr>
              <a:t>NiFi. </a:t>
            </a:r>
            <a:endParaRPr b="0" lang="fr-FR" sz="2000" spc="-1" strike="noStrike">
              <a:latin typeface="Arial"/>
            </a:endParaRPr>
          </a:p>
          <a:p>
            <a:pPr marL="285840" indent="-285120">
              <a:lnSpc>
                <a:spcPct val="140000"/>
              </a:lnSpc>
              <a:buClr>
                <a:srgbClr val="000000"/>
              </a:buClr>
              <a:buFont typeface="Arial"/>
              <a:buChar char="•"/>
            </a:pPr>
            <a:r>
              <a:rPr b="0" lang="fr-FR" sz="2000" spc="-1" strike="noStrike">
                <a:solidFill>
                  <a:srgbClr val="000000"/>
                </a:solidFill>
                <a:latin typeface="+mn-lt"/>
                <a:ea typeface="+mn-ea"/>
              </a:rPr>
              <a:t>NiFi will </a:t>
            </a:r>
            <a:r>
              <a:rPr b="0" lang="fr-FR" sz="2000" spc="-1" strike="noStrike">
                <a:solidFill>
                  <a:srgbClr val="000000"/>
                </a:solidFill>
                <a:latin typeface="+mn-lt"/>
                <a:ea typeface="+mn-ea"/>
              </a:rPr>
              <a:t>then </a:t>
            </a:r>
            <a:r>
              <a:rPr b="0" lang="fr-FR" sz="2000" spc="-1" strike="noStrike">
                <a:solidFill>
                  <a:srgbClr val="000000"/>
                </a:solidFill>
                <a:latin typeface="+mn-lt"/>
                <a:ea typeface="+mn-ea"/>
              </a:rPr>
              <a:t>round </a:t>
            </a:r>
            <a:r>
              <a:rPr b="0" lang="fr-FR" sz="2000" spc="-1" strike="noStrike">
                <a:solidFill>
                  <a:srgbClr val="000000"/>
                </a:solidFill>
                <a:latin typeface="+mn-lt"/>
                <a:ea typeface="+mn-ea"/>
              </a:rPr>
              <a:t>robin </a:t>
            </a:r>
            <a:r>
              <a:rPr b="0" lang="fr-FR" sz="2000" spc="-1" strike="noStrike">
                <a:solidFill>
                  <a:srgbClr val="000000"/>
                </a:solidFill>
                <a:latin typeface="+mn-lt"/>
                <a:ea typeface="+mn-ea"/>
              </a:rPr>
              <a:t>files to </a:t>
            </a:r>
            <a:r>
              <a:rPr b="0" lang="fr-FR" sz="2000" spc="-1" strike="noStrike">
                <a:solidFill>
                  <a:srgbClr val="000000"/>
                </a:solidFill>
                <a:latin typeface="+mn-lt"/>
                <a:ea typeface="+mn-ea"/>
              </a:rPr>
              <a:t>howeve</a:t>
            </a:r>
            <a:r>
              <a:rPr b="0" lang="fr-FR" sz="2000" spc="-1" strike="noStrike">
                <a:solidFill>
                  <a:srgbClr val="000000"/>
                </a:solidFill>
                <a:latin typeface="+mn-lt"/>
                <a:ea typeface="+mn-ea"/>
              </a:rPr>
              <a:t>r many </a:t>
            </a:r>
            <a:r>
              <a:rPr b="0" lang="fr-FR" sz="2000" spc="-1" strike="noStrike">
                <a:solidFill>
                  <a:srgbClr val="000000"/>
                </a:solidFill>
                <a:latin typeface="+mn-lt"/>
                <a:ea typeface="+mn-ea"/>
              </a:rPr>
              <a:t>content </a:t>
            </a:r>
            <a:r>
              <a:rPr b="0" lang="fr-FR" sz="2000" spc="-1" strike="noStrike">
                <a:solidFill>
                  <a:srgbClr val="000000"/>
                </a:solidFill>
                <a:latin typeface="+mn-lt"/>
                <a:ea typeface="+mn-ea"/>
              </a:rPr>
              <a:t>reposit</a:t>
            </a:r>
            <a:r>
              <a:rPr b="0" lang="fr-FR" sz="2000" spc="-1" strike="noStrike">
                <a:solidFill>
                  <a:srgbClr val="000000"/>
                </a:solidFill>
                <a:latin typeface="+mn-lt"/>
                <a:ea typeface="+mn-ea"/>
              </a:rPr>
              <a:t>ories </a:t>
            </a:r>
            <a:r>
              <a:rPr b="0" lang="fr-FR" sz="2000" spc="-1" strike="noStrike">
                <a:solidFill>
                  <a:srgbClr val="000000"/>
                </a:solidFill>
                <a:latin typeface="+mn-lt"/>
                <a:ea typeface="+mn-ea"/>
              </a:rPr>
              <a:t>are </a:t>
            </a:r>
            <a:r>
              <a:rPr b="0" lang="fr-FR" sz="2000" spc="-1" strike="noStrike">
                <a:solidFill>
                  <a:srgbClr val="000000"/>
                </a:solidFill>
                <a:latin typeface="+mn-lt"/>
                <a:ea typeface="+mn-ea"/>
              </a:rPr>
              <a:t>defined</a:t>
            </a:r>
            <a:r>
              <a:rPr b="0" lang="fr-FR" sz="2000" spc="-1" strike="noStrike">
                <a:solidFill>
                  <a:srgbClr val="000000"/>
                </a:solidFill>
                <a:latin typeface="+mn-lt"/>
                <a:ea typeface="+mn-ea"/>
              </a:rPr>
              <a:t>:</a:t>
            </a:r>
            <a:endParaRPr b="0" lang="fr-FR" sz="2000" spc="-1" strike="noStrike">
              <a:latin typeface="Arial"/>
            </a:endParaRPr>
          </a:p>
          <a:p>
            <a:pPr>
              <a:lnSpc>
                <a:spcPct val="100000"/>
              </a:lnSpc>
            </a:pPr>
            <a:r>
              <a:rPr b="1" lang="fr-FR" sz="2000" spc="-1" strike="noStrike">
                <a:solidFill>
                  <a:srgbClr val="000000"/>
                </a:solidFill>
                <a:latin typeface="+mn-lt"/>
                <a:ea typeface="+mn-ea"/>
              </a:rPr>
              <a:t>	</a:t>
            </a:r>
            <a:r>
              <a:rPr b="1" lang="fr-FR" sz="2000" spc="-1" strike="noStrike">
                <a:solidFill>
                  <a:srgbClr val="000000"/>
                </a:solidFill>
                <a:latin typeface="+mn-lt"/>
                <a:ea typeface="+mn-ea"/>
              </a:rPr>
              <a:t>nifi.cont</a:t>
            </a:r>
            <a:r>
              <a:rPr b="1" lang="fr-FR" sz="2000" spc="-1" strike="noStrike">
                <a:solidFill>
                  <a:srgbClr val="000000"/>
                </a:solidFill>
                <a:latin typeface="+mn-lt"/>
                <a:ea typeface="+mn-ea"/>
              </a:rPr>
              <a:t>ent.repo</a:t>
            </a:r>
            <a:r>
              <a:rPr b="1" lang="fr-FR" sz="2000" spc="-1" strike="noStrike">
                <a:solidFill>
                  <a:srgbClr val="000000"/>
                </a:solidFill>
                <a:latin typeface="+mn-lt"/>
                <a:ea typeface="+mn-ea"/>
              </a:rPr>
              <a:t>sitory.dir</a:t>
            </a:r>
            <a:r>
              <a:rPr b="1" lang="fr-FR" sz="2000" spc="-1" strike="noStrike">
                <a:solidFill>
                  <a:srgbClr val="000000"/>
                </a:solidFill>
                <a:latin typeface="+mn-lt"/>
                <a:ea typeface="+mn-ea"/>
              </a:rPr>
              <a:t>ectory.</a:t>
            </a:r>
            <a:r>
              <a:rPr b="1" i="1" lang="fr-FR" sz="2000" spc="-1" strike="noStrike">
                <a:solidFill>
                  <a:srgbClr val="000000"/>
                </a:solidFill>
                <a:latin typeface="+mn-lt"/>
                <a:ea typeface="+mn-ea"/>
              </a:rPr>
              <a:t>co</a:t>
            </a:r>
            <a:r>
              <a:rPr b="1" i="1" lang="fr-FR" sz="2000" spc="-1" strike="noStrike">
                <a:solidFill>
                  <a:srgbClr val="000000"/>
                </a:solidFill>
                <a:latin typeface="+mn-lt"/>
                <a:ea typeface="+mn-ea"/>
              </a:rPr>
              <a:t>ntS1R1</a:t>
            </a:r>
            <a:r>
              <a:rPr b="1" lang="fr-FR" sz="2000" spc="-1" strike="noStrike">
                <a:solidFill>
                  <a:srgbClr val="000000"/>
                </a:solidFill>
                <a:latin typeface="+mn-lt"/>
                <a:ea typeface="+mn-ea"/>
              </a:rPr>
              <a:t>=</a:t>
            </a:r>
            <a:r>
              <a:rPr b="1" lang="fr-FR" sz="2000" spc="-1" strike="noStrike">
                <a:solidFill>
                  <a:srgbClr val="000000"/>
                </a:solidFill>
                <a:latin typeface="+mn-lt"/>
                <a:ea typeface="+mn-ea"/>
              </a:rPr>
              <a:t>/</a:t>
            </a:r>
            <a:r>
              <a:rPr b="1" i="1" lang="fr-FR" sz="2000" spc="-1" strike="noStrike">
                <a:solidFill>
                  <a:srgbClr val="000000"/>
                </a:solidFill>
                <a:latin typeface="+mn-lt"/>
                <a:ea typeface="+mn-ea"/>
              </a:rPr>
              <a:t>cont-</a:t>
            </a:r>
            <a:r>
              <a:rPr b="1" i="1" lang="fr-FR" sz="2000" spc="-1" strike="noStrike">
                <a:solidFill>
                  <a:srgbClr val="000000"/>
                </a:solidFill>
                <a:latin typeface="+mn-lt"/>
                <a:ea typeface="+mn-ea"/>
              </a:rPr>
              <a:t>repo1</a:t>
            </a:r>
            <a:r>
              <a:rPr b="1" lang="fr-FR" sz="2000" spc="-1" strike="noStrike">
                <a:solidFill>
                  <a:srgbClr val="000000"/>
                </a:solidFill>
                <a:latin typeface="+mn-lt"/>
                <a:ea typeface="+mn-ea"/>
              </a:rPr>
              <a:t>/</a:t>
            </a:r>
            <a:r>
              <a:rPr b="1" lang="fr-FR" sz="2000" spc="-1" strike="noStrike">
                <a:solidFill>
                  <a:srgbClr val="000000"/>
                </a:solidFill>
                <a:latin typeface="+mn-lt"/>
                <a:ea typeface="+mn-ea"/>
              </a:rPr>
              <a:t>content_</a:t>
            </a:r>
            <a:r>
              <a:rPr b="1" lang="fr-FR" sz="2000" spc="-1" strike="noStrike">
                <a:solidFill>
                  <a:srgbClr val="000000"/>
                </a:solidFill>
                <a:latin typeface="+mn-lt"/>
                <a:ea typeface="+mn-ea"/>
              </a:rPr>
              <a:t>repositor</a:t>
            </a:r>
            <a:r>
              <a:rPr b="1" lang="fr-FR" sz="2000" spc="-1" strike="noStrike">
                <a:solidFill>
                  <a:srgbClr val="000000"/>
                </a:solidFill>
                <a:latin typeface="+mn-lt"/>
                <a:ea typeface="+mn-ea"/>
              </a:rPr>
              <a:t>y</a:t>
            </a:r>
            <a:endParaRPr b="0" lang="fr-FR" sz="2000" spc="-1" strike="noStrike">
              <a:latin typeface="Arial"/>
            </a:endParaRPr>
          </a:p>
          <a:p>
            <a:pPr>
              <a:lnSpc>
                <a:spcPct val="100000"/>
              </a:lnSpc>
            </a:pPr>
            <a:r>
              <a:rPr b="1" lang="fr-FR" sz="2000" spc="-1" strike="noStrike">
                <a:solidFill>
                  <a:srgbClr val="000000"/>
                </a:solidFill>
                <a:latin typeface="+mn-lt"/>
                <a:ea typeface="+mn-ea"/>
              </a:rPr>
              <a:t>	</a:t>
            </a:r>
            <a:r>
              <a:rPr b="1" lang="fr-FR" sz="2000" spc="-1" strike="noStrike">
                <a:solidFill>
                  <a:srgbClr val="000000"/>
                </a:solidFill>
                <a:latin typeface="+mn-lt"/>
                <a:ea typeface="+mn-ea"/>
              </a:rPr>
              <a:t>nifi.cont</a:t>
            </a:r>
            <a:r>
              <a:rPr b="1" lang="fr-FR" sz="2000" spc="-1" strike="noStrike">
                <a:solidFill>
                  <a:srgbClr val="000000"/>
                </a:solidFill>
                <a:latin typeface="+mn-lt"/>
                <a:ea typeface="+mn-ea"/>
              </a:rPr>
              <a:t>ent.repo</a:t>
            </a:r>
            <a:r>
              <a:rPr b="1" lang="fr-FR" sz="2000" spc="-1" strike="noStrike">
                <a:solidFill>
                  <a:srgbClr val="000000"/>
                </a:solidFill>
                <a:latin typeface="+mn-lt"/>
                <a:ea typeface="+mn-ea"/>
              </a:rPr>
              <a:t>sitory.dir</a:t>
            </a:r>
            <a:r>
              <a:rPr b="1" lang="fr-FR" sz="2000" spc="-1" strike="noStrike">
                <a:solidFill>
                  <a:srgbClr val="000000"/>
                </a:solidFill>
                <a:latin typeface="+mn-lt"/>
                <a:ea typeface="+mn-ea"/>
              </a:rPr>
              <a:t>ectory.</a:t>
            </a:r>
            <a:r>
              <a:rPr b="1" i="1" lang="fr-FR" sz="2000" spc="-1" strike="noStrike">
                <a:solidFill>
                  <a:srgbClr val="000000"/>
                </a:solidFill>
                <a:latin typeface="+mn-lt"/>
                <a:ea typeface="+mn-ea"/>
              </a:rPr>
              <a:t>co</a:t>
            </a:r>
            <a:r>
              <a:rPr b="1" i="1" lang="fr-FR" sz="2000" spc="-1" strike="noStrike">
                <a:solidFill>
                  <a:srgbClr val="000000"/>
                </a:solidFill>
                <a:latin typeface="+mn-lt"/>
                <a:ea typeface="+mn-ea"/>
              </a:rPr>
              <a:t>ntS1R2</a:t>
            </a:r>
            <a:r>
              <a:rPr b="1" lang="fr-FR" sz="2000" spc="-1" strike="noStrike">
                <a:solidFill>
                  <a:srgbClr val="000000"/>
                </a:solidFill>
                <a:latin typeface="+mn-lt"/>
                <a:ea typeface="+mn-ea"/>
              </a:rPr>
              <a:t>=</a:t>
            </a:r>
            <a:r>
              <a:rPr b="1" lang="fr-FR" sz="2000" spc="-1" strike="noStrike">
                <a:solidFill>
                  <a:srgbClr val="000000"/>
                </a:solidFill>
                <a:latin typeface="+mn-lt"/>
                <a:ea typeface="+mn-ea"/>
              </a:rPr>
              <a:t>/</a:t>
            </a:r>
            <a:r>
              <a:rPr b="1" i="1" lang="fr-FR" sz="2000" spc="-1" strike="noStrike">
                <a:solidFill>
                  <a:srgbClr val="000000"/>
                </a:solidFill>
                <a:latin typeface="+mn-lt"/>
                <a:ea typeface="+mn-ea"/>
              </a:rPr>
              <a:t>cont-</a:t>
            </a:r>
            <a:r>
              <a:rPr b="1" i="1" lang="fr-FR" sz="2000" spc="-1" strike="noStrike">
                <a:solidFill>
                  <a:srgbClr val="000000"/>
                </a:solidFill>
                <a:latin typeface="+mn-lt"/>
                <a:ea typeface="+mn-ea"/>
              </a:rPr>
              <a:t>repo2</a:t>
            </a:r>
            <a:r>
              <a:rPr b="1" lang="fr-FR" sz="2000" spc="-1" strike="noStrike">
                <a:solidFill>
                  <a:srgbClr val="000000"/>
                </a:solidFill>
                <a:latin typeface="+mn-lt"/>
                <a:ea typeface="+mn-ea"/>
              </a:rPr>
              <a:t>/</a:t>
            </a:r>
            <a:r>
              <a:rPr b="1" lang="fr-FR" sz="2000" spc="-1" strike="noStrike">
                <a:solidFill>
                  <a:srgbClr val="000000"/>
                </a:solidFill>
                <a:latin typeface="+mn-lt"/>
                <a:ea typeface="+mn-ea"/>
              </a:rPr>
              <a:t>content_</a:t>
            </a:r>
            <a:r>
              <a:rPr b="1" lang="fr-FR" sz="2000" spc="-1" strike="noStrike">
                <a:solidFill>
                  <a:srgbClr val="000000"/>
                </a:solidFill>
                <a:latin typeface="+mn-lt"/>
                <a:ea typeface="+mn-ea"/>
              </a:rPr>
              <a:t>repositor</a:t>
            </a:r>
            <a:r>
              <a:rPr b="1" lang="fr-FR" sz="2000" spc="-1" strike="noStrike">
                <a:solidFill>
                  <a:srgbClr val="000000"/>
                </a:solidFill>
                <a:latin typeface="+mn-lt"/>
                <a:ea typeface="+mn-ea"/>
              </a:rPr>
              <a:t>y</a:t>
            </a:r>
            <a:endParaRPr b="0" lang="fr-FR" sz="2000" spc="-1" strike="noStrike">
              <a:latin typeface="Arial"/>
            </a:endParaRPr>
          </a:p>
          <a:p>
            <a:pPr>
              <a:lnSpc>
                <a:spcPct val="100000"/>
              </a:lnSpc>
            </a:pPr>
            <a:r>
              <a:rPr b="1" lang="fr-FR" sz="2000" spc="-1" strike="noStrike">
                <a:solidFill>
                  <a:srgbClr val="000000"/>
                </a:solidFill>
                <a:latin typeface="+mn-lt"/>
                <a:ea typeface="+mn-ea"/>
              </a:rPr>
              <a:t>	</a:t>
            </a:r>
            <a:r>
              <a:rPr b="1" lang="fr-FR" sz="2000" spc="-1" strike="noStrike">
                <a:solidFill>
                  <a:srgbClr val="000000"/>
                </a:solidFill>
                <a:latin typeface="+mn-lt"/>
                <a:ea typeface="+mn-ea"/>
              </a:rPr>
              <a:t>nifi.cont</a:t>
            </a:r>
            <a:r>
              <a:rPr b="1" lang="fr-FR" sz="2000" spc="-1" strike="noStrike">
                <a:solidFill>
                  <a:srgbClr val="000000"/>
                </a:solidFill>
                <a:latin typeface="+mn-lt"/>
                <a:ea typeface="+mn-ea"/>
              </a:rPr>
              <a:t>ent.repo</a:t>
            </a:r>
            <a:r>
              <a:rPr b="1" lang="fr-FR" sz="2000" spc="-1" strike="noStrike">
                <a:solidFill>
                  <a:srgbClr val="000000"/>
                </a:solidFill>
                <a:latin typeface="+mn-lt"/>
                <a:ea typeface="+mn-ea"/>
              </a:rPr>
              <a:t>sitory.dir</a:t>
            </a:r>
            <a:r>
              <a:rPr b="1" lang="fr-FR" sz="2000" spc="-1" strike="noStrike">
                <a:solidFill>
                  <a:srgbClr val="000000"/>
                </a:solidFill>
                <a:latin typeface="+mn-lt"/>
                <a:ea typeface="+mn-ea"/>
              </a:rPr>
              <a:t>ectory.</a:t>
            </a:r>
            <a:r>
              <a:rPr b="1" i="1" lang="fr-FR" sz="2000" spc="-1" strike="noStrike">
                <a:solidFill>
                  <a:srgbClr val="000000"/>
                </a:solidFill>
                <a:latin typeface="+mn-lt"/>
                <a:ea typeface="+mn-ea"/>
              </a:rPr>
              <a:t>co</a:t>
            </a:r>
            <a:r>
              <a:rPr b="1" i="1" lang="fr-FR" sz="2000" spc="-1" strike="noStrike">
                <a:solidFill>
                  <a:srgbClr val="000000"/>
                </a:solidFill>
                <a:latin typeface="+mn-lt"/>
                <a:ea typeface="+mn-ea"/>
              </a:rPr>
              <a:t>ntS1R3</a:t>
            </a:r>
            <a:r>
              <a:rPr b="1" lang="fr-FR" sz="2000" spc="-1" strike="noStrike">
                <a:solidFill>
                  <a:srgbClr val="000000"/>
                </a:solidFill>
                <a:latin typeface="+mn-lt"/>
                <a:ea typeface="+mn-ea"/>
              </a:rPr>
              <a:t>=</a:t>
            </a:r>
            <a:r>
              <a:rPr b="1" lang="fr-FR" sz="2000" spc="-1" strike="noStrike">
                <a:solidFill>
                  <a:srgbClr val="000000"/>
                </a:solidFill>
                <a:latin typeface="+mn-lt"/>
                <a:ea typeface="+mn-ea"/>
              </a:rPr>
              <a:t>/</a:t>
            </a:r>
            <a:r>
              <a:rPr b="1" i="1" lang="fr-FR" sz="2000" spc="-1" strike="noStrike">
                <a:solidFill>
                  <a:srgbClr val="000000"/>
                </a:solidFill>
                <a:latin typeface="+mn-lt"/>
                <a:ea typeface="+mn-ea"/>
              </a:rPr>
              <a:t>cont-</a:t>
            </a:r>
            <a:r>
              <a:rPr b="1" i="1" lang="fr-FR" sz="2000" spc="-1" strike="noStrike">
                <a:solidFill>
                  <a:srgbClr val="000000"/>
                </a:solidFill>
                <a:latin typeface="+mn-lt"/>
                <a:ea typeface="+mn-ea"/>
              </a:rPr>
              <a:t>repo3</a:t>
            </a:r>
            <a:r>
              <a:rPr b="1" lang="fr-FR" sz="2000" spc="-1" strike="noStrike">
                <a:solidFill>
                  <a:srgbClr val="000000"/>
                </a:solidFill>
                <a:latin typeface="+mn-lt"/>
                <a:ea typeface="+mn-ea"/>
              </a:rPr>
              <a:t>/</a:t>
            </a:r>
            <a:r>
              <a:rPr b="1" lang="fr-FR" sz="2000" spc="-1" strike="noStrike">
                <a:solidFill>
                  <a:srgbClr val="000000"/>
                </a:solidFill>
                <a:latin typeface="+mn-lt"/>
                <a:ea typeface="+mn-ea"/>
              </a:rPr>
              <a:t>content_</a:t>
            </a:r>
            <a:r>
              <a:rPr b="1" lang="fr-FR" sz="2000" spc="-1" strike="noStrike">
                <a:solidFill>
                  <a:srgbClr val="000000"/>
                </a:solidFill>
                <a:latin typeface="+mn-lt"/>
                <a:ea typeface="+mn-ea"/>
              </a:rPr>
              <a:t>repositor</a:t>
            </a:r>
            <a:r>
              <a:rPr b="1" lang="fr-FR" sz="2000" spc="-1" strike="noStrike">
                <a:solidFill>
                  <a:srgbClr val="000000"/>
                </a:solidFill>
                <a:latin typeface="+mn-lt"/>
                <a:ea typeface="+mn-ea"/>
              </a:rPr>
              <a:t>y</a:t>
            </a:r>
            <a:endParaRPr b="0" lang="fr-FR" sz="2000" spc="-1" strike="noStrike">
              <a:latin typeface="Arial"/>
            </a:endParaRPr>
          </a:p>
          <a:p>
            <a:pPr marL="285840" indent="-285120">
              <a:lnSpc>
                <a:spcPct val="140000"/>
              </a:lnSpc>
              <a:buClr>
                <a:srgbClr val="000000"/>
              </a:buClr>
              <a:buFont typeface="Arial"/>
              <a:buChar char="•"/>
            </a:pPr>
            <a:r>
              <a:rPr b="0" lang="fr-FR" sz="2000" spc="-1" strike="noStrike">
                <a:solidFill>
                  <a:srgbClr val="000000"/>
                </a:solidFill>
                <a:latin typeface="+mn-lt"/>
                <a:ea typeface="+mn-ea"/>
              </a:rPr>
              <a:t>In a NiFi </a:t>
            </a:r>
            <a:r>
              <a:rPr b="0" lang="fr-FR" sz="2000" spc="-1" strike="noStrike">
                <a:solidFill>
                  <a:srgbClr val="000000"/>
                </a:solidFill>
                <a:latin typeface="+mn-lt"/>
                <a:ea typeface="+mn-ea"/>
              </a:rPr>
              <a:t>cluster, </a:t>
            </a:r>
            <a:r>
              <a:rPr b="0" lang="fr-FR" sz="2000" spc="-1" strike="noStrike">
                <a:solidFill>
                  <a:srgbClr val="000000"/>
                </a:solidFill>
                <a:latin typeface="+mn-lt"/>
                <a:ea typeface="+mn-ea"/>
              </a:rPr>
              <a:t>every </a:t>
            </a:r>
            <a:r>
              <a:rPr b="0" lang="fr-FR" sz="2000" spc="-1" strike="noStrike">
                <a:solidFill>
                  <a:srgbClr val="000000"/>
                </a:solidFill>
                <a:latin typeface="+mn-lt"/>
                <a:ea typeface="+mn-ea"/>
              </a:rPr>
              <a:t>Node </a:t>
            </a:r>
            <a:r>
              <a:rPr b="0" lang="fr-FR" sz="2000" spc="-1" strike="noStrike">
                <a:solidFill>
                  <a:srgbClr val="000000"/>
                </a:solidFill>
                <a:latin typeface="+mn-lt"/>
                <a:ea typeface="+mn-ea"/>
              </a:rPr>
              <a:t>can be </a:t>
            </a:r>
            <a:r>
              <a:rPr b="0" lang="fr-FR" sz="2000" spc="-1" strike="noStrike">
                <a:solidFill>
                  <a:srgbClr val="000000"/>
                </a:solidFill>
                <a:latin typeface="+mn-lt"/>
                <a:ea typeface="+mn-ea"/>
              </a:rPr>
              <a:t>configu</a:t>
            </a:r>
            <a:r>
              <a:rPr b="0" lang="fr-FR" sz="2000" spc="-1" strike="noStrike">
                <a:solidFill>
                  <a:srgbClr val="000000"/>
                </a:solidFill>
                <a:latin typeface="+mn-lt"/>
                <a:ea typeface="+mn-ea"/>
              </a:rPr>
              <a:t>red to </a:t>
            </a:r>
            <a:r>
              <a:rPr b="0" lang="fr-FR" sz="2000" spc="-1" strike="noStrike">
                <a:solidFill>
                  <a:srgbClr val="000000"/>
                </a:solidFill>
                <a:latin typeface="+mn-lt"/>
                <a:ea typeface="+mn-ea"/>
              </a:rPr>
              <a:t>use the </a:t>
            </a:r>
            <a:r>
              <a:rPr b="0" lang="fr-FR" sz="2000" spc="-1" strike="noStrike">
                <a:solidFill>
                  <a:srgbClr val="000000"/>
                </a:solidFill>
                <a:latin typeface="+mn-lt"/>
                <a:ea typeface="+mn-ea"/>
              </a:rPr>
              <a:t>same </a:t>
            </a:r>
            <a:r>
              <a:rPr b="0" lang="fr-FR" sz="2000" spc="-1" strike="noStrike">
                <a:solidFill>
                  <a:srgbClr val="000000"/>
                </a:solidFill>
                <a:latin typeface="+mn-lt"/>
                <a:ea typeface="+mn-ea"/>
              </a:rPr>
              <a:t>names </a:t>
            </a:r>
            <a:r>
              <a:rPr b="0" lang="fr-FR" sz="2000" spc="-1" strike="noStrike">
                <a:solidFill>
                  <a:srgbClr val="000000"/>
                </a:solidFill>
                <a:latin typeface="+mn-lt"/>
                <a:ea typeface="+mn-ea"/>
              </a:rPr>
              <a:t>for </a:t>
            </a:r>
            <a:r>
              <a:rPr b="0" lang="fr-FR" sz="2000" spc="-1" strike="noStrike">
                <a:solidFill>
                  <a:srgbClr val="000000"/>
                </a:solidFill>
                <a:latin typeface="+mn-lt"/>
                <a:ea typeface="+mn-ea"/>
              </a:rPr>
              <a:t>their </a:t>
            </a:r>
            <a:r>
              <a:rPr b="0" lang="fr-FR" sz="2000" spc="-1" strike="noStrike">
                <a:solidFill>
                  <a:srgbClr val="000000"/>
                </a:solidFill>
                <a:latin typeface="+mn-lt"/>
                <a:ea typeface="+mn-ea"/>
              </a:rPr>
              <a:t>various </a:t>
            </a:r>
            <a:r>
              <a:rPr b="0" lang="fr-FR" sz="2000" spc="-1" strike="noStrike">
                <a:solidFill>
                  <a:srgbClr val="000000"/>
                </a:solidFill>
                <a:latin typeface="+mn-lt"/>
                <a:ea typeface="+mn-ea"/>
              </a:rPr>
              <a:t>reposit</a:t>
            </a:r>
            <a:r>
              <a:rPr b="0" lang="fr-FR" sz="2000" spc="-1" strike="noStrike">
                <a:solidFill>
                  <a:srgbClr val="000000"/>
                </a:solidFill>
                <a:latin typeface="+mn-lt"/>
                <a:ea typeface="+mn-ea"/>
              </a:rPr>
              <a:t>ories, </a:t>
            </a:r>
            <a:r>
              <a:rPr b="0" lang="fr-FR" sz="2000" spc="-1" strike="noStrike">
                <a:solidFill>
                  <a:srgbClr val="000000"/>
                </a:solidFill>
                <a:latin typeface="+mn-lt"/>
                <a:ea typeface="+mn-ea"/>
              </a:rPr>
              <a:t>but it is </a:t>
            </a:r>
            <a:r>
              <a:rPr b="0" lang="fr-FR" sz="2000" spc="-1" strike="noStrike">
                <a:solidFill>
                  <a:srgbClr val="000000"/>
                </a:solidFill>
                <a:latin typeface="+mn-lt"/>
                <a:ea typeface="+mn-ea"/>
              </a:rPr>
              <a:t>recom</a:t>
            </a:r>
            <a:r>
              <a:rPr b="0" lang="fr-FR" sz="2000" spc="-1" strike="noStrike">
                <a:solidFill>
                  <a:srgbClr val="000000"/>
                </a:solidFill>
                <a:latin typeface="+mn-lt"/>
                <a:ea typeface="+mn-ea"/>
              </a:rPr>
              <a:t>mend </a:t>
            </a:r>
            <a:r>
              <a:rPr b="0" lang="fr-FR" sz="2000" spc="-1" strike="noStrike">
                <a:solidFill>
                  <a:srgbClr val="000000"/>
                </a:solidFill>
                <a:latin typeface="+mn-lt"/>
                <a:ea typeface="+mn-ea"/>
              </a:rPr>
              <a:t>to use </a:t>
            </a:r>
            <a:r>
              <a:rPr b="0" lang="fr-FR" sz="2000" spc="-1" strike="noStrike">
                <a:solidFill>
                  <a:srgbClr val="000000"/>
                </a:solidFill>
                <a:latin typeface="+mn-lt"/>
                <a:ea typeface="+mn-ea"/>
              </a:rPr>
              <a:t>differen</a:t>
            </a:r>
            <a:r>
              <a:rPr b="0" lang="fr-FR" sz="2000" spc="-1" strike="noStrike">
                <a:solidFill>
                  <a:srgbClr val="000000"/>
                </a:solidFill>
                <a:latin typeface="+mn-lt"/>
                <a:ea typeface="+mn-ea"/>
              </a:rPr>
              <a:t>t </a:t>
            </a:r>
            <a:r>
              <a:rPr b="0" lang="fr-FR" sz="2000" spc="-1" strike="noStrike">
                <a:solidFill>
                  <a:srgbClr val="000000"/>
                </a:solidFill>
                <a:latin typeface="+mn-lt"/>
                <a:ea typeface="+mn-ea"/>
              </a:rPr>
              <a:t>names. </a:t>
            </a:r>
            <a:endParaRPr b="0" lang="fr-FR" sz="2000" spc="-1" strike="noStrike">
              <a:latin typeface="Arial"/>
            </a:endParaRPr>
          </a:p>
          <a:p>
            <a:pPr>
              <a:lnSpc>
                <a:spcPct val="100000"/>
              </a:lnSpc>
            </a:pPr>
            <a:endParaRPr b="0" lang="fr-FR" sz="2000" spc="-1" strike="noStrike">
              <a:latin typeface="Arial"/>
            </a:endParaRPr>
          </a:p>
        </p:txBody>
      </p:sp>
      <p:sp>
        <p:nvSpPr>
          <p:cNvPr id="8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466A397-045D-4D7C-BF14-6D22600A196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685800" y="1143000"/>
            <a:ext cx="5485680" cy="3085560"/>
          </a:xfrm>
          <a:prstGeom prst="rect">
            <a:avLst/>
          </a:prstGeom>
        </p:spPr>
      </p:sp>
      <p:sp>
        <p:nvSpPr>
          <p:cNvPr id="88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nifi.properties - Provenance Repository</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Similar to the content repository, the provenance repository can use a large amount of disk I/O for writing and reading provenance events because every transaction within the entire dataflow the affects either the FlowFile or content has a provenance event created The UI does not restrict the number of users who can make simultaneous queries against the provenance repository.  I/O increases with the number of concurrent queries taking place. The default configuration has the provenance repository being created inside the NiFi installation path just like the other repositories:</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nifi.provenance.repository.directory.default=./provenance_repository</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r>
              <a:rPr b="0" lang="fr-FR" sz="1200" spc="-1" strike="noStrike">
                <a:solidFill>
                  <a:srgbClr val="000000"/>
                </a:solidFill>
                <a:latin typeface="+mn-lt"/>
                <a:ea typeface="+mn-ea"/>
              </a:rPr>
              <a:t>It is recommended that the provenance repository is also located on its own hard disk /RAID and does not share its disk with any of the other repositories (database, FlowFile, or content).  Just like the content repository, multiple provenance repositories can be defined by providing unique names in place of ‘default’ and paths:</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nifi.provenance.repository.directory.provS1R1=/prov-repo1/provenance_repository</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nifi.provenance.repository.directory.provS1R2=/prov-repo2/provenance_repository</a:t>
            </a:r>
            <a:endParaRPr b="0" lang="fr-FR" sz="1200" spc="-1" strike="noStrike">
              <a:latin typeface="Arial"/>
            </a:endParaRPr>
          </a:p>
          <a:p>
            <a:pPr marL="216000" indent="-215640">
              <a:lnSpc>
                <a:spcPct val="100000"/>
              </a:lnSpc>
            </a:pPr>
            <a:endParaRPr b="0" lang="fr-FR" sz="1200" spc="-1" strike="noStrike">
              <a:latin typeface="Arial"/>
            </a:endParaRPr>
          </a:p>
        </p:txBody>
      </p:sp>
      <p:sp>
        <p:nvSpPr>
          <p:cNvPr id="8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F48FA0E-3EAC-49B5-9830-CBC1212ECED5}"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685800" y="1143000"/>
            <a:ext cx="5485680" cy="3085560"/>
          </a:xfrm>
          <a:prstGeom prst="rect">
            <a:avLst/>
          </a:prstGeom>
        </p:spPr>
      </p:sp>
      <p:sp>
        <p:nvSpPr>
          <p:cNvPr id="88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nifi.properties - Provenance Repository </a:t>
            </a: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The ability to query provenance information on files has great value to a variety of users.  The number of threads that are available to conduct provenance queries is defined by:</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nifi.provenance.repository.query.threads=2</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On systems where numerous users may be making simultaneous queries against the provenance repository, it may be necessary to increase the number of threads allocated to this process.  The default value is 2.</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The number of threads to use for indexing Provenance events so that they are searchable can be adjusted by editing this line:</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nifi.provenance.repository.index.threads=1</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The default value is 1. For flows that operate on a very high number of FlowFiles, the indexing of Provenance events could become a bottleneck. If this is the case, a bulletin will appear indicating, "The rate of the dataflow is exceeding the provenance recording rate. Slowing down flow to accommodate." If this happens, increasing the value of this property may increase the rate at which the Provenance Repository is able to process these records, resulting in better overall throughput.  Keep in mind that as you increase the number of threads allocated to one process, you reduce the number available to another. So you should leave this at one unless the above error message is encountered.</a:t>
            </a:r>
            <a:endParaRPr b="0" lang="fr-FR" sz="1200" spc="-1" strike="noStrike">
              <a:latin typeface="Arial"/>
            </a:endParaRPr>
          </a:p>
          <a:p>
            <a:pPr marL="216000" indent="-215640">
              <a:lnSpc>
                <a:spcPct val="100000"/>
              </a:lnSpc>
            </a:pPr>
            <a:endParaRPr b="0" lang="fr-FR" sz="1200" spc="-1" strike="noStrike">
              <a:latin typeface="Arial"/>
            </a:endParaRPr>
          </a:p>
        </p:txBody>
      </p:sp>
      <p:sp>
        <p:nvSpPr>
          <p:cNvPr id="8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91A0C37-AAD6-435A-A19A-58074165DA5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5680" cy="3085560"/>
          </a:xfrm>
          <a:prstGeom prst="rect">
            <a:avLst/>
          </a:prstGeom>
        </p:spPr>
      </p:sp>
      <p:sp>
        <p:nvSpPr>
          <p:cNvPr id="887"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Provenance Repository - nifi.provenance.repository.index.shard.size [The default value is 500MB ]</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1200" spc="-1" strike="noStrike">
                <a:solidFill>
                  <a:srgbClr val="000000"/>
                </a:solidFill>
                <a:latin typeface="+mn-lt"/>
                <a:ea typeface="+mn-ea"/>
              </a:rPr>
              <a:t>When provenance queries are performed, the configured shard size has an impact on how much of the heap is used for that process:</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 </a:t>
            </a:r>
            <a:endParaRPr b="0" lang="fr-FR" sz="1200" spc="-1" strike="noStrike">
              <a:latin typeface="Arial"/>
            </a:endParaRPr>
          </a:p>
          <a:p>
            <a:pPr marL="216000" indent="-216000">
              <a:lnSpc>
                <a:spcPct val="100000"/>
              </a:lnSpc>
            </a:pPr>
            <a:r>
              <a:rPr b="1" lang="fr-FR" sz="1200" spc="-1" strike="noStrike">
                <a:solidFill>
                  <a:srgbClr val="000000"/>
                </a:solidFill>
                <a:latin typeface="+mn-lt"/>
                <a:ea typeface="+mn-ea"/>
              </a:rPr>
              <a:t>nifi.provenance.repository.index.shard.size=500 MB</a:t>
            </a:r>
            <a:endParaRPr b="0" lang="fr-FR" sz="1200" spc="-1" strike="noStrike">
              <a:latin typeface="Arial"/>
            </a:endParaRPr>
          </a:p>
          <a:p>
            <a:pPr marL="216000" indent="-216000">
              <a:lnSpc>
                <a:spcPct val="100000"/>
              </a:lnSpc>
            </a:pPr>
            <a:r>
              <a:rPr b="1" lang="fr-FR" sz="1200" spc="-1" strike="noStrike">
                <a:solidFill>
                  <a:srgbClr val="000000"/>
                </a:solidFill>
                <a:latin typeface="+mn-lt"/>
                <a:ea typeface="+mn-ea"/>
              </a:rPr>
              <a:t> </a:t>
            </a:r>
            <a:endParaRPr b="0" lang="fr-FR" sz="1200" spc="-1" strike="noStrike">
              <a:latin typeface="Arial"/>
            </a:endParaRPr>
          </a:p>
          <a:p>
            <a:pPr marL="216000" indent="-216000">
              <a:lnSpc>
                <a:spcPct val="100000"/>
              </a:lnSpc>
            </a:pPr>
            <a:r>
              <a:rPr b="1" lang="fr-FR" sz="1200" spc="-1" strike="noStrike">
                <a:solidFill>
                  <a:srgbClr val="000000"/>
                </a:solidFill>
                <a:latin typeface="+mn-lt"/>
                <a:ea typeface="+mn-ea"/>
              </a:rPr>
              <a:t>	</a:t>
            </a:r>
            <a:r>
              <a:rPr b="0" lang="fr-FR" sz="1200" spc="-1" strike="noStrike">
                <a:solidFill>
                  <a:srgbClr val="000000"/>
                </a:solidFill>
                <a:latin typeface="+mn-lt"/>
                <a:ea typeface="+mn-ea"/>
              </a:rPr>
              <a:t>Large values for the shard size will result in more Java heap usage when searching the Provenance Repository but should provide better performance. The default value is 500 MB.  This does not mean that 500 MB of heap is used. Keep in mind that if you increase the size of the shard, you may also need to increase the size of your overall heap, which is configured in the bootstrap.conf file discussed later.</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88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E57505C-24EA-4767-AED8-4843145E002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685800" y="1143000"/>
            <a:ext cx="5485680" cy="3085560"/>
          </a:xfrm>
          <a:prstGeom prst="rect">
            <a:avLst/>
          </a:prstGeom>
        </p:spPr>
      </p:sp>
      <p:sp>
        <p:nvSpPr>
          <p:cNvPr id="836"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1) PutSolrContentStream</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Sends the contents of a FlowFile as a ContentStream to Solr</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streams the contents of a FlowFile to an Apache Solr update handler.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Any properties added to this processor by the user are passed to Solr on the update request.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If a parameter must be sent multiple times with different values, properties can follow a naming convention: </a:t>
            </a:r>
            <a:r>
              <a:rPr b="0" lang="fr-FR" sz="2000" spc="-1" strike="noStrike">
                <a:latin typeface="Arial"/>
              </a:rPr>
              <a:t>name.number, where name is the parameter name and number is a unique number.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Repeating parameters will be sorted by their property name.</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2) GetSolr</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Queries Solr and outputs the results as a FlowFile</a:t>
            </a:r>
            <a:endParaRPr b="0" lang="fr-FR" sz="2000" spc="-1" strike="noStrike">
              <a:latin typeface="Arial"/>
            </a:endParaRPr>
          </a:p>
        </p:txBody>
      </p:sp>
      <p:sp>
        <p:nvSpPr>
          <p:cNvPr id="83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7326E60-AA40-4293-AE90-20B8E2FE3F14}"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685800" y="1143000"/>
            <a:ext cx="5485680" cy="3085560"/>
          </a:xfrm>
          <a:prstGeom prst="rect">
            <a:avLst/>
          </a:prstGeom>
        </p:spPr>
      </p:sp>
      <p:sp>
        <p:nvSpPr>
          <p:cNvPr id="890"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Bootstrap.conf file</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1200" spc="-1" strike="noStrike">
                <a:solidFill>
                  <a:srgbClr val="000000"/>
                </a:solidFill>
                <a:latin typeface="+mn-lt"/>
                <a:ea typeface="+mn-ea"/>
              </a:rPr>
              <a:t>The </a:t>
            </a:r>
            <a:r>
              <a:rPr b="0" i="1" lang="fr-FR" sz="1200" spc="-1" strike="noStrike">
                <a:solidFill>
                  <a:srgbClr val="000000"/>
                </a:solidFill>
                <a:latin typeface="+mn-lt"/>
                <a:ea typeface="+mn-ea"/>
              </a:rPr>
              <a:t>bootstrap.conf</a:t>
            </a:r>
            <a:r>
              <a:rPr b="0" lang="fr-FR" sz="1200" spc="-1" strike="noStrike">
                <a:solidFill>
                  <a:srgbClr val="000000"/>
                </a:solidFill>
                <a:latin typeface="+mn-lt"/>
                <a:ea typeface="+mn-ea"/>
              </a:rPr>
              <a:t> file in the </a:t>
            </a:r>
            <a:r>
              <a:rPr b="0" i="1" lang="fr-FR" sz="1200" spc="-1" strike="noStrike">
                <a:solidFill>
                  <a:srgbClr val="000000"/>
                </a:solidFill>
                <a:latin typeface="+mn-lt"/>
                <a:ea typeface="+mn-ea"/>
              </a:rPr>
              <a:t>conf</a:t>
            </a:r>
            <a:r>
              <a:rPr b="0" lang="fr-FR" sz="1200" spc="-1" strike="noStrike">
                <a:solidFill>
                  <a:srgbClr val="000000"/>
                </a:solidFill>
                <a:latin typeface="+mn-lt"/>
                <a:ea typeface="+mn-ea"/>
              </a:rPr>
              <a:t> directory allows users to configure settings for how NiFi should be started. This includes parameters, such as the size of the Java Heap, what Java command to run, and Java System Properties. This files comes pre-configured with default values. We will focus on just the properties that should be changed when installing NiFi for the purpose of high volume / high performance dataflows.  The bootstrap.conf file is broken in to sections just like the nifi.properties file.  Since NiFi is a Java application it requires that Java be installed.  NiFi requires Java 7 or later. Some recommended settings only apply if you are using Java 7. We will only highlight the sections that need changing.</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8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A6B43FD-D447-4305-AC7F-F964D1AE9BD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685800" y="1143000"/>
            <a:ext cx="5485680" cy="3085560"/>
          </a:xfrm>
          <a:prstGeom prst="rect">
            <a:avLst/>
          </a:prstGeom>
        </p:spPr>
      </p:sp>
      <p:sp>
        <p:nvSpPr>
          <p:cNvPr id="89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Bootstrap.conf - JVM memory settings </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This section is used to control the amount heap memory to use by the JVM running NiFi. Xms defines the initial memory allocation, while Xmx defines the maximum memory </a:t>
            </a:r>
            <a:r>
              <a:rPr b="0" lang="fr-FR" sz="1200" spc="-1" strike="noStrike">
                <a:solidFill>
                  <a:srgbClr val="000000"/>
                </a:solidFill>
                <a:latin typeface="+mn-lt"/>
                <a:ea typeface="+mn-ea"/>
              </a:rPr>
              <a:t>allocation for the JVM. As you can see the default values are very small and not suitable for dataflows of any substantial size. We recommend increasing both the initial </a:t>
            </a:r>
            <a:r>
              <a:rPr b="0" lang="fr-FR" sz="1200" spc="-1" strike="noStrike">
                <a:solidFill>
                  <a:srgbClr val="000000"/>
                </a:solidFill>
                <a:latin typeface="+mn-lt"/>
                <a:ea typeface="+mn-ea"/>
              </a:rPr>
              <a:t>and maximum heap memory allocations to at least 4 GB or 8 GB for starters.  </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java.arg.2=-Xms8g</a:t>
            </a:r>
            <a:br/>
            <a:r>
              <a:rPr b="1" lang="fr-FR" sz="1200" spc="-1" strike="noStrike">
                <a:solidFill>
                  <a:srgbClr val="000000"/>
                </a:solidFill>
                <a:latin typeface="+mn-lt"/>
                <a:ea typeface="+mn-ea"/>
              </a:rPr>
              <a:t>java.arg.3=-Xmx8g</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If you should encounter any “out of memory” errors in your NiFi app log, this is an indication that you have either a memory leak or simply insufficient memory allocation to </a:t>
            </a:r>
            <a:r>
              <a:rPr b="0" lang="fr-FR" sz="1200" spc="-1" strike="noStrike">
                <a:solidFill>
                  <a:srgbClr val="000000"/>
                </a:solidFill>
                <a:latin typeface="+mn-lt"/>
                <a:ea typeface="+mn-ea"/>
              </a:rPr>
              <a:t>support your dataflow.  When using large heap allocations, garbage collection can be a performance killer (most noticeable when Major Garbage Collection occurs </a:t>
            </a:r>
            <a:r>
              <a:rPr b="0" lang="fr-FR" sz="1200" spc="-1" strike="noStrike">
                <a:solidFill>
                  <a:srgbClr val="000000"/>
                </a:solidFill>
                <a:latin typeface="+mn-lt"/>
                <a:ea typeface="+mn-ea"/>
              </a:rPr>
              <a:t>against the Old Generation objects).  </a:t>
            </a:r>
            <a:endParaRPr b="0" lang="fr-FR" sz="1200" spc="-1" strike="noStrike">
              <a:latin typeface="Arial"/>
            </a:endParaRPr>
          </a:p>
        </p:txBody>
      </p:sp>
      <p:sp>
        <p:nvSpPr>
          <p:cNvPr id="8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9ABA7EE-A190-44B1-B6EF-D72E8F5CA3A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685800" y="1143000"/>
            <a:ext cx="5485680" cy="3085560"/>
          </a:xfrm>
          <a:prstGeom prst="rect">
            <a:avLst/>
          </a:prstGeom>
        </p:spPr>
      </p:sp>
      <p:sp>
        <p:nvSpPr>
          <p:cNvPr id="89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Bootstrap.conf - JVM memory settings </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When using large heap allocations, garbage collection can be a performance killer (most noticeable when Major Garbage Collection occurs against the Old Generation objects).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When using larger heap sizes it is recommended that a more efficient garbage collector is used to help reduce the impact to performance should major garbage collection occur.</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You can configure your NiFi to use the G1 garbage collector by uncommenting the above line.</a:t>
            </a:r>
            <a:br/>
            <a:r>
              <a:rPr b="0" lang="fr-FR" sz="2000" spc="-1" strike="noStrike">
                <a:latin typeface="Arial"/>
              </a:rPr>
              <a:t>	</a:t>
            </a:r>
            <a:r>
              <a:rPr b="1" lang="fr-FR" sz="2000" spc="-1" strike="noStrike">
                <a:latin typeface="Arial"/>
              </a:rPr>
              <a:t>java.arg.13=-XX:+UseG1GC</a:t>
            </a:r>
            <a:br/>
            <a:r>
              <a:rPr b="1" lang="fr-FR" sz="2000" spc="-1" strike="noStrike">
                <a:latin typeface="Arial"/>
              </a:rPr>
              <a:t> </a:t>
            </a:r>
            <a:endParaRPr b="0" lang="fr-FR" sz="2000" spc="-1" strike="noStrike">
              <a:latin typeface="Arial"/>
            </a:endParaRPr>
          </a:p>
          <a:p>
            <a:pPr>
              <a:lnSpc>
                <a:spcPct val="100000"/>
              </a:lnSpc>
            </a:pPr>
            <a:endParaRPr b="0" lang="fr-FR" sz="2000" spc="-1" strike="noStrike">
              <a:latin typeface="Arial"/>
            </a:endParaRPr>
          </a:p>
        </p:txBody>
      </p:sp>
      <p:sp>
        <p:nvSpPr>
          <p:cNvPr id="89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50CB4F4-D5C0-42CF-865C-50FE98610F6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5680" cy="3085560"/>
          </a:xfrm>
          <a:prstGeom prst="rect">
            <a:avLst/>
          </a:prstGeom>
        </p:spPr>
      </p:sp>
      <p:sp>
        <p:nvSpPr>
          <p:cNvPr id="899"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0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DADA027-A4C7-4744-A29F-2CE1E040F31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5680" cy="3085560"/>
          </a:xfrm>
          <a:prstGeom prst="rect">
            <a:avLst/>
          </a:prstGeom>
        </p:spPr>
      </p:sp>
      <p:sp>
        <p:nvSpPr>
          <p:cNvPr id="902"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1200" spc="-1" strike="noStrike">
                <a:solidFill>
                  <a:srgbClr val="000000"/>
                </a:solidFill>
                <a:latin typeface="+mn-lt"/>
                <a:ea typeface="+mn-ea"/>
              </a:rPr>
              <a:t>Java 7 and below only</a:t>
            </a:r>
            <a:r>
              <a:rPr b="1" lang="fr-FR" sz="2000" spc="-1" strike="noStrike">
                <a:solidFill>
                  <a:srgbClr val="000000"/>
                </a:solidFill>
                <a:latin typeface="+mn-lt"/>
                <a:ea typeface="+mn-ea"/>
              </a:rPr>
              <a:t> </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1200" spc="-1" strike="noStrike">
                <a:solidFill>
                  <a:srgbClr val="000000"/>
                </a:solidFill>
                <a:latin typeface="+mn-lt"/>
                <a:ea typeface="+mn-ea"/>
              </a:rPr>
              <a:t>There is a section in the bootstrap.conf file that includes several commented out Java parameters that can improve performance if you are running with a version of </a:t>
            </a:r>
            <a:r>
              <a:rPr b="1" lang="fr-FR" sz="1200" spc="-1" strike="noStrike">
                <a:solidFill>
                  <a:srgbClr val="000000"/>
                </a:solidFill>
                <a:latin typeface="+mn-lt"/>
                <a:ea typeface="+mn-ea"/>
              </a:rPr>
              <a:t>Java 7</a:t>
            </a:r>
            <a:r>
              <a:rPr b="0" lang="fr-FR" sz="1200" spc="-1" strike="noStrike">
                <a:solidFill>
                  <a:srgbClr val="000000"/>
                </a:solidFill>
                <a:latin typeface="+mn-lt"/>
                <a:ea typeface="+mn-ea"/>
              </a:rPr>
              <a:t>.  We do not set these values by default because Java 8 was restructured and there is no value in setting them if you are running with Java 8.</a:t>
            </a:r>
            <a:br/>
            <a:r>
              <a:rPr b="0" lang="fr-FR" sz="1200" spc="-1" strike="noStrike">
                <a:solidFill>
                  <a:srgbClr val="000000"/>
                </a:solidFill>
                <a:latin typeface="+mn-lt"/>
                <a:ea typeface="+mn-ea"/>
              </a:rPr>
              <a:t>	</a:t>
            </a:r>
            <a:r>
              <a:rPr b="0" lang="fr-FR" sz="1200" spc="-1" strike="noStrike">
                <a:solidFill>
                  <a:srgbClr val="000000"/>
                </a:solidFill>
                <a:latin typeface="+mn-lt"/>
                <a:ea typeface="+mn-ea"/>
              </a:rPr>
              <a:t>- Increase the Code Cache size by uncommenting this line:</a:t>
            </a:r>
            <a:endParaRPr b="0" lang="fr-FR" sz="1200" spc="-1" strike="noStrike">
              <a:latin typeface="Arial"/>
            </a:endParaRPr>
          </a:p>
          <a:p>
            <a:pPr marL="216000" indent="-216000">
              <a:lnSpc>
                <a:spcPct val="100000"/>
              </a:lnSpc>
            </a:pPr>
            <a:r>
              <a:rPr b="1" lang="fr-FR" sz="2000" spc="-1" strike="noStrike">
                <a:solidFill>
                  <a:srgbClr val="000000"/>
                </a:solidFill>
                <a:latin typeface="+mn-lt"/>
                <a:ea typeface="+mn-ea"/>
              </a:rPr>
              <a:t>	</a:t>
            </a:r>
            <a:r>
              <a:rPr b="1" lang="fr-FR" sz="2000" spc="-1" strike="noStrike">
                <a:solidFill>
                  <a:srgbClr val="000000"/>
                </a:solidFill>
                <a:latin typeface="+mn-lt"/>
                <a:ea typeface="+mn-ea"/>
              </a:rPr>
              <a:t>	</a:t>
            </a:r>
            <a:r>
              <a:rPr b="1" lang="fr-FR" sz="1200" spc="-1" strike="noStrike">
                <a:solidFill>
                  <a:srgbClr val="000000"/>
                </a:solidFill>
                <a:latin typeface="+mn-lt"/>
                <a:ea typeface="+mn-ea"/>
              </a:rPr>
              <a:t>java.arg.7=-XX:ReservedCodeCacheSize=256m</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1" lang="fr-FR" sz="1200" spc="-1" strike="noStrike">
                <a:solidFill>
                  <a:srgbClr val="000000"/>
                </a:solidFill>
                <a:latin typeface="+mn-lt"/>
                <a:ea typeface="+mn-ea"/>
              </a:rPr>
              <a:t>The code cache :</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The code cache is memory separate from the heap that contains all the JVM bytecode for a method compiled down to native code. If the code cache fills, the compiler will be switched off and will not be switched back on again.  This will impact the long running performance of NiFi. The only way to recover performance is a restart the JVM (restart NiFi).  So by removing the comment on this line, the code cache size is increased to 256m,which should be sufficient to prevent the cache from filling up.  The default code cache is defined by the Java version you are running, but can be as little as 32m.</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9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839C91D-62B6-46E0-A7D9-B19471776D1A}"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685800" y="1143000"/>
            <a:ext cx="5485680" cy="3085560"/>
          </a:xfrm>
          <a:prstGeom prst="rect">
            <a:avLst/>
          </a:prstGeom>
        </p:spPr>
      </p:sp>
      <p:sp>
        <p:nvSpPr>
          <p:cNvPr id="90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Bootstrap.conf - Java 7 and below only </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1200" spc="-1" strike="noStrike">
                <a:solidFill>
                  <a:srgbClr val="000000"/>
                </a:solidFill>
                <a:latin typeface="+mn-lt"/>
                <a:ea typeface="+mn-ea"/>
              </a:rPr>
              <a:t>- An additional layer of protection comes by removing the comment on the following 2 lines:</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java.arg.8=-XX:CodeCacheFlushingMinimumFreeSpace=10m</a:t>
            </a:r>
            <a:br/>
            <a:r>
              <a:rPr b="1" lang="fr-FR" sz="1200" spc="-1" strike="noStrike">
                <a:solidFill>
                  <a:srgbClr val="000000"/>
                </a:solidFill>
                <a:latin typeface="+mn-lt"/>
                <a:ea typeface="+mn-ea"/>
              </a:rPr>
              <a:t>java.arg.9=-XX:+UseCodeCacheFlushing</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 This parameter establishes a boundary for how much of the code cache can be used before flushing of the code cache will occur to prevent it from filling and resulting in the stoppage of the compiler.</a:t>
            </a:r>
            <a:endParaRPr b="0" lang="fr-FR" sz="1200" spc="-1" strike="noStrike">
              <a:latin typeface="Arial"/>
            </a:endParaRPr>
          </a:p>
          <a:p>
            <a:pPr marL="171360" indent="-170640">
              <a:lnSpc>
                <a:spcPct val="100000"/>
              </a:lnSpc>
              <a:buClr>
                <a:srgbClr val="000000"/>
              </a:buClr>
              <a:buFont typeface="StarSymbol"/>
              <a:buChar char="-"/>
            </a:pPr>
            <a:r>
              <a:rPr b="0" lang="fr-FR" sz="1200" spc="-1" strike="noStrike">
                <a:solidFill>
                  <a:srgbClr val="000000"/>
                </a:solidFill>
                <a:latin typeface="+mn-lt"/>
                <a:ea typeface="+mn-ea"/>
              </a:rPr>
              <a:t>The final two lines cover increasing the default size of the permgen space. This can be set by removing the comments on the following two lines:</a:t>
            </a:r>
            <a:br/>
            <a:br/>
            <a:r>
              <a:rPr b="1" lang="fr-FR" sz="1200" spc="-1" strike="noStrike">
                <a:solidFill>
                  <a:srgbClr val="000000"/>
                </a:solidFill>
                <a:latin typeface="+mn-lt"/>
                <a:ea typeface="+mn-ea"/>
              </a:rPr>
              <a:t>java.arg.11=-XX:PermSize=128M</a:t>
            </a:r>
            <a:br/>
            <a:r>
              <a:rPr b="1" lang="fr-FR" sz="1200" spc="-1" strike="noStrike">
                <a:solidFill>
                  <a:srgbClr val="000000"/>
                </a:solidFill>
                <a:latin typeface="+mn-lt"/>
                <a:ea typeface="+mn-ea"/>
              </a:rPr>
              <a:t>java.arg.12=-XX:MaxPermSize=128M</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 The permgen space is where Java 7 class definitions and NiFi class definitions are loaded on startup.  The default permgen size is often not large enough to accommodate all these classes being loaded on startup. Depending on the number of classes being loaded, more or less space may be allocated.  The value provided above is more then enough to accommodate NiFi’s current classes; however, if you have added additional custom processors/classes, permgen size may need to be increased. </a:t>
            </a:r>
            <a:endParaRPr b="0" lang="fr-FR" sz="1200" spc="-1" strike="noStrike">
              <a:latin typeface="Arial"/>
            </a:endParaRPr>
          </a:p>
        </p:txBody>
      </p:sp>
      <p:sp>
        <p:nvSpPr>
          <p:cNvPr id="9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0A05329-0B61-435C-91AF-2E2A4AD7785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685800" y="1143000"/>
            <a:ext cx="5485680" cy="3085560"/>
          </a:xfrm>
          <a:prstGeom prst="rect">
            <a:avLst/>
          </a:prstGeom>
        </p:spPr>
      </p:sp>
      <p:sp>
        <p:nvSpPr>
          <p:cNvPr id="90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Securing NiFi</a:t>
            </a:r>
            <a:endParaRPr b="0" lang="fr-FR" sz="2000" spc="-1" strike="noStrike">
              <a:latin typeface="Arial"/>
            </a:endParaRPr>
          </a:p>
          <a:p>
            <a:pPr marL="216000" indent="-215640">
              <a:lnSpc>
                <a:spcPct val="100000"/>
              </a:lnSpc>
            </a:pPr>
            <a:endParaRPr b="0" lang="fr-FR" sz="2000" spc="-1" strike="noStrike">
              <a:latin typeface="Arial"/>
            </a:endParaRPr>
          </a:p>
          <a:p>
            <a:pPr marL="343080" indent="-342360">
              <a:lnSpc>
                <a:spcPct val="140000"/>
              </a:lnSpc>
              <a:buClr>
                <a:srgbClr val="000000"/>
              </a:buClr>
              <a:buFont typeface="Arial"/>
              <a:buChar char="•"/>
            </a:pPr>
            <a:r>
              <a:rPr b="0" lang="fr-FR" sz="2000" spc="-1" strike="noStrike">
                <a:latin typeface="Arial"/>
              </a:rPr>
              <a:t>NiFi Provides 2-Way-SSL or Mutual SSL Authentication Option to secure NiFi.</a:t>
            </a:r>
            <a:endParaRPr b="0" lang="fr-FR" sz="2000" spc="-1" strike="noStrike">
              <a:latin typeface="Arial"/>
            </a:endParaRPr>
          </a:p>
          <a:p>
            <a:pPr marL="343080" indent="-342360">
              <a:lnSpc>
                <a:spcPct val="140000"/>
              </a:lnSpc>
              <a:buClr>
                <a:srgbClr val="000000"/>
              </a:buClr>
              <a:buFont typeface="Arial"/>
              <a:buChar char="•"/>
            </a:pPr>
            <a:r>
              <a:rPr b="0" lang="fr-FR" sz="2000" spc="-1" strike="noStrike">
                <a:latin typeface="Arial"/>
              </a:rPr>
              <a:t>Mutual SSL authentication or certificate based mutual authentication refers to two parties authenticating each other through verifying the provided digital certificate so that both parties are assured of the others' identity.</a:t>
            </a:r>
            <a:endParaRPr b="0" lang="fr-FR" sz="2000" spc="-1" strike="noStrike">
              <a:latin typeface="Arial"/>
            </a:endParaRPr>
          </a:p>
          <a:p>
            <a:pPr marL="343080" indent="-342360">
              <a:lnSpc>
                <a:spcPct val="140000"/>
              </a:lnSpc>
              <a:buClr>
                <a:srgbClr val="000000"/>
              </a:buClr>
              <a:buFont typeface="Arial"/>
              <a:buChar char="•"/>
            </a:pPr>
            <a:r>
              <a:rPr b="0" lang="fr-FR" sz="2000" spc="-1" strike="noStrike">
                <a:latin typeface="Arial"/>
              </a:rPr>
              <a:t>In our terms, it refers to client, a web browser  authenticating themselves to a NiFi node and that NiFi node also authenticating itself to the client through verifying the public key certificate/digital certificate issued by the trusted Certificate Authorities (CAs). </a:t>
            </a:r>
            <a:endParaRPr b="0" lang="fr-FR" sz="2000" spc="-1" strike="noStrike">
              <a:latin typeface="Arial"/>
            </a:endParaRPr>
          </a:p>
          <a:p>
            <a:pPr marL="343080" indent="-342360">
              <a:lnSpc>
                <a:spcPct val="140000"/>
              </a:lnSpc>
              <a:buClr>
                <a:srgbClr val="000000"/>
              </a:buClr>
              <a:buFont typeface="Arial"/>
              <a:buChar char="•"/>
            </a:pPr>
            <a:r>
              <a:rPr b="0" lang="fr-FR" sz="2000" spc="-1" strike="noStrike">
                <a:latin typeface="Arial"/>
              </a:rPr>
              <a:t>Because authentication relies on digital certificates, certification authorities such as Verisign or Microsoft Certificate Server, etc..  are an important part of the mutual authentication process.</a:t>
            </a:r>
            <a:endParaRPr b="0" lang="fr-FR" sz="2000" spc="-1" strike="noStrike">
              <a:latin typeface="Arial"/>
            </a:endParaRPr>
          </a:p>
          <a:p>
            <a:pPr>
              <a:lnSpc>
                <a:spcPct val="140000"/>
              </a:lnSpc>
            </a:pPr>
            <a:endParaRPr b="0" lang="fr-FR" sz="2000" spc="-1" strike="noStrike">
              <a:latin typeface="Arial"/>
            </a:endParaRPr>
          </a:p>
          <a:p>
            <a:pPr>
              <a:lnSpc>
                <a:spcPct val="140000"/>
              </a:lnSpc>
            </a:pPr>
            <a:endParaRPr b="0" lang="fr-FR" sz="2000" spc="-1" strike="noStrike">
              <a:latin typeface="Arial"/>
            </a:endParaRPr>
          </a:p>
        </p:txBody>
      </p:sp>
      <p:sp>
        <p:nvSpPr>
          <p:cNvPr id="9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5B39D42-08F2-44E3-84F2-5420DB8778DD}"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685800" y="1143000"/>
            <a:ext cx="5485680" cy="3085560"/>
          </a:xfrm>
          <a:prstGeom prst="rect">
            <a:avLst/>
          </a:prstGeom>
        </p:spPr>
      </p:sp>
      <p:sp>
        <p:nvSpPr>
          <p:cNvPr id="91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2-Way-SSL – Steps Involved</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From a high-level point of view, the process of authenticating and establishing an encrypted channel using certificate-based mutual authentication involves the following steps:</a:t>
            </a:r>
            <a:endParaRPr b="0" lang="fr-FR" sz="2000" spc="-1" strike="noStrike">
              <a:latin typeface="Arial"/>
            </a:endParaRPr>
          </a:p>
          <a:p>
            <a:pPr>
              <a:lnSpc>
                <a:spcPct val="140000"/>
              </a:lnSpc>
            </a:pP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A Web Browser client requests access to a protected resource.</a:t>
            </a: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The NiFi server presents its certificate to the client.</a:t>
            </a: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The client verifies the NiFi server’s certificate.</a:t>
            </a: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If successful, the client sends its certificate to the NiFi server.</a:t>
            </a: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The NiFi server verifies the client’s credentials.</a:t>
            </a:r>
            <a:endParaRPr b="0" lang="fr-FR" sz="2000" spc="-1" strike="noStrike">
              <a:latin typeface="Arial"/>
            </a:endParaRPr>
          </a:p>
          <a:p>
            <a:pPr lvl="1" marL="743040" indent="-285120">
              <a:lnSpc>
                <a:spcPct val="140000"/>
              </a:lnSpc>
              <a:buClr>
                <a:srgbClr val="000000"/>
              </a:buClr>
              <a:buFont typeface="Wingdings" charset="2"/>
              <a:buChar char=""/>
            </a:pPr>
            <a:r>
              <a:rPr b="0" lang="fr-FR" sz="2000" spc="-1" strike="noStrike">
                <a:latin typeface="Arial"/>
              </a:rPr>
              <a:t>If successful, the NiFi server grants access to the protected resource requested by the client.</a:t>
            </a:r>
            <a:endParaRPr b="0" lang="fr-FR" sz="2000" spc="-1" strike="noStrike">
              <a:latin typeface="Arial"/>
            </a:endParaRPr>
          </a:p>
          <a:p>
            <a:pPr>
              <a:lnSpc>
                <a:spcPct val="100000"/>
              </a:lnSpc>
            </a:pPr>
            <a:endParaRPr b="0" lang="fr-FR" sz="2000" spc="-1" strike="noStrike">
              <a:latin typeface="Arial"/>
            </a:endParaRPr>
          </a:p>
        </p:txBody>
      </p:sp>
      <p:sp>
        <p:nvSpPr>
          <p:cNvPr id="9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87BA0D9-339E-4B8E-AEF0-DD20D79E36B4}"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sldImg"/>
          </p:nvPr>
        </p:nvSpPr>
        <p:spPr>
          <a:xfrm>
            <a:off x="685800" y="1143000"/>
            <a:ext cx="5485680" cy="3085560"/>
          </a:xfrm>
          <a:prstGeom prst="rect">
            <a:avLst/>
          </a:prstGeom>
        </p:spPr>
      </p:sp>
      <p:sp>
        <p:nvSpPr>
          <p:cNvPr id="91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Mutual SSL authentication</a:t>
            </a:r>
            <a:endParaRPr b="0" lang="fr-FR" sz="2000" spc="-1" strike="noStrike">
              <a:latin typeface="Arial"/>
            </a:endParaRPr>
          </a:p>
          <a:p>
            <a:pPr marL="216000" indent="-215640">
              <a:lnSpc>
                <a:spcPct val="140000"/>
              </a:lnSpc>
            </a:pPr>
            <a:endParaRPr b="0" lang="fr-FR" sz="2000" spc="-1" strike="noStrike">
              <a:latin typeface="Arial"/>
            </a:endParaRPr>
          </a:p>
          <a:p>
            <a:pPr marL="457200" indent="-215640">
              <a:lnSpc>
                <a:spcPct val="140000"/>
              </a:lnSpc>
            </a:pPr>
            <a:r>
              <a:rPr b="0" lang="fr-FR" sz="2000" spc="-1" strike="noStrike">
                <a:latin typeface="Arial"/>
              </a:rPr>
              <a:t>Step 1:  A Web Browser client requests access to a protected resource.</a:t>
            </a:r>
            <a:endParaRPr b="0" lang="fr-FR" sz="2000" spc="-1" strike="noStrike">
              <a:latin typeface="Arial"/>
            </a:endParaRPr>
          </a:p>
          <a:p>
            <a:pPr marL="457200" indent="-215640">
              <a:lnSpc>
                <a:spcPct val="140000"/>
              </a:lnSpc>
            </a:pPr>
            <a:r>
              <a:rPr b="0" lang="fr-FR" sz="2000" spc="-1" strike="noStrike">
                <a:latin typeface="Arial"/>
              </a:rPr>
              <a:t>Step 2: The NiFi server presents its certificate to the client.</a:t>
            </a:r>
            <a:endParaRPr b="0" lang="fr-FR" sz="2000" spc="-1" strike="noStrike">
              <a:latin typeface="Arial"/>
            </a:endParaRPr>
          </a:p>
          <a:p>
            <a:pPr marL="457200" indent="-215640">
              <a:lnSpc>
                <a:spcPct val="140000"/>
              </a:lnSpc>
            </a:pPr>
            <a:r>
              <a:rPr b="0" lang="fr-FR" sz="2000" spc="-1" strike="noStrike">
                <a:latin typeface="Arial"/>
              </a:rPr>
              <a:t>Step 3: The client verifies the NiFi server’s certificate.</a:t>
            </a:r>
            <a:endParaRPr b="0" lang="fr-FR" sz="2000" spc="-1" strike="noStrike">
              <a:latin typeface="Arial"/>
            </a:endParaRPr>
          </a:p>
          <a:p>
            <a:pPr marL="457200" indent="-215640">
              <a:lnSpc>
                <a:spcPct val="140000"/>
              </a:lnSpc>
            </a:pPr>
            <a:r>
              <a:rPr b="0" lang="fr-FR" sz="2000" spc="-1" strike="noStrike">
                <a:latin typeface="Arial"/>
              </a:rPr>
              <a:t>Step 4: If successful, the client sends its certificate to the NiFi server.</a:t>
            </a:r>
            <a:endParaRPr b="0" lang="fr-FR" sz="2000" spc="-1" strike="noStrike">
              <a:latin typeface="Arial"/>
            </a:endParaRPr>
          </a:p>
          <a:p>
            <a:pPr marL="457200" indent="-215640">
              <a:lnSpc>
                <a:spcPct val="140000"/>
              </a:lnSpc>
            </a:pPr>
            <a:r>
              <a:rPr b="0" lang="fr-FR" sz="2000" spc="-1" strike="noStrike">
                <a:latin typeface="Arial"/>
              </a:rPr>
              <a:t>Step 5: The NiFi server verifies the client’s credentials.</a:t>
            </a:r>
            <a:endParaRPr b="0" lang="fr-FR" sz="2000" spc="-1" strike="noStrike">
              <a:latin typeface="Arial"/>
            </a:endParaRPr>
          </a:p>
          <a:p>
            <a:pPr marL="457200" indent="-215640">
              <a:lnSpc>
                <a:spcPct val="140000"/>
              </a:lnSpc>
            </a:pPr>
            <a:r>
              <a:rPr b="0" lang="fr-FR" sz="2000" spc="-1" strike="noStrike">
                <a:latin typeface="Arial"/>
              </a:rPr>
              <a:t>Step 6: If successful, the NiFi server grants access to the protected resource requested by the client.</a:t>
            </a:r>
            <a:endParaRPr b="0" lang="fr-FR" sz="2000" spc="-1" strike="noStrike">
              <a:latin typeface="Arial"/>
            </a:endParaRPr>
          </a:p>
          <a:p>
            <a:pPr marL="457200" indent="-215640">
              <a:lnSpc>
                <a:spcPct val="100000"/>
              </a:lnSpc>
            </a:pPr>
            <a:endParaRPr b="0" lang="fr-FR" sz="2000" spc="-1" strike="noStrike">
              <a:latin typeface="Arial"/>
            </a:endParaRPr>
          </a:p>
        </p:txBody>
      </p:sp>
      <p:sp>
        <p:nvSpPr>
          <p:cNvPr id="9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8DC46D8-0717-4C32-AA05-852B46CE3F3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685800" y="1143000"/>
            <a:ext cx="5485680" cy="3085560"/>
          </a:xfrm>
          <a:prstGeom prst="rect">
            <a:avLst/>
          </a:prstGeom>
        </p:spPr>
      </p:sp>
      <p:sp>
        <p:nvSpPr>
          <p:cNvPr id="839"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1) PutSolrContentStream</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Sends the contents of a FlowFile as a ContentStream to Solr</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streams the contents of a FlowFile to an Apache Solr update handler.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Any properties added to this processor by the user are passed to Solr on the update request.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If a parameter must be sent multiple times with different values, properties can follow a naming convention: name.number, where name is the parameter name and number is a unique number.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Repeating parameters will be sorted by their property name.</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2) GetSolr</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Queries Solr and outputs the results as a FlowFile</a:t>
            </a:r>
            <a:endParaRPr b="0" lang="fr-FR" sz="2000" spc="-1" strike="noStrike">
              <a:latin typeface="Arial"/>
            </a:endParaRPr>
          </a:p>
        </p:txBody>
      </p:sp>
      <p:sp>
        <p:nvSpPr>
          <p:cNvPr id="84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924ECED-AF96-4890-85A6-E4D8BAEAC1F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685800" y="1143000"/>
            <a:ext cx="5485680" cy="3085560"/>
          </a:xfrm>
          <a:prstGeom prst="rect">
            <a:avLst/>
          </a:prstGeom>
        </p:spPr>
      </p:sp>
      <p:sp>
        <p:nvSpPr>
          <p:cNvPr id="91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NiFi Security Configuration</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provides several different configuration options for security purposes.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 most important properties are those under the "security properties" heading in the nifi.properties file. In order to run securely, the following properties must be set:</a:t>
            </a:r>
            <a:endParaRPr b="0" lang="fr-FR" sz="2000" spc="-1" strike="noStrike">
              <a:latin typeface="Arial"/>
            </a:endParaRPr>
          </a:p>
          <a:p>
            <a:pPr>
              <a:lnSpc>
                <a:spcPct val="100000"/>
              </a:lnSpc>
            </a:pPr>
            <a:endParaRPr b="0" lang="fr-FR" sz="2000" spc="-1" strike="noStrike">
              <a:latin typeface="Arial"/>
            </a:endParaRPr>
          </a:p>
        </p:txBody>
      </p:sp>
      <p:sp>
        <p:nvSpPr>
          <p:cNvPr id="9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3EB5434-6E9E-4C44-8F09-7623E682277D}"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685800" y="1143000"/>
            <a:ext cx="5485680" cy="3085560"/>
          </a:xfrm>
          <a:prstGeom prst="rect">
            <a:avLst/>
          </a:prstGeom>
        </p:spPr>
      </p:sp>
      <p:sp>
        <p:nvSpPr>
          <p:cNvPr id="92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Securing NiFi</a:t>
            </a:r>
            <a:endParaRPr b="0" lang="fr-FR" sz="2000" spc="-1" strike="noStrike">
              <a:latin typeface="Arial"/>
            </a:endParaRPr>
          </a:p>
          <a:p>
            <a:pPr marL="216000" indent="-215640">
              <a:lnSpc>
                <a:spcPct val="10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Once the above properties have been configured, we can enable the User Interface to be accessed over HTTPS instead of HTTP.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This is accomplished by setting the </a:t>
            </a:r>
            <a:r>
              <a:rPr b="0" i="1" lang="fr-FR" sz="2000" spc="-1" strike="noStrike">
                <a:latin typeface="Arial"/>
              </a:rPr>
              <a:t>nifi.web.https.host</a:t>
            </a:r>
            <a:r>
              <a:rPr b="0" lang="fr-FR" sz="2000" spc="-1" strike="noStrike">
                <a:latin typeface="Arial"/>
              </a:rPr>
              <a:t> and </a:t>
            </a:r>
            <a:r>
              <a:rPr b="0" i="1" lang="fr-FR" sz="2000" spc="-1" strike="noStrike">
                <a:latin typeface="Arial"/>
              </a:rPr>
              <a:t>nifi.web.https.port </a:t>
            </a:r>
            <a:r>
              <a:rPr b="0" lang="fr-FR" sz="2000" spc="-1" strike="noStrike">
                <a:latin typeface="Arial"/>
              </a:rPr>
              <a:t>properties.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 </a:t>
            </a:r>
            <a:r>
              <a:rPr b="0" i="1" lang="fr-FR" sz="2000" spc="-1" strike="noStrike">
                <a:latin typeface="Arial"/>
              </a:rPr>
              <a:t>nifi.web.https.host</a:t>
            </a:r>
            <a:r>
              <a:rPr b="0" lang="fr-FR" sz="2000" spc="-1" strike="noStrike">
                <a:latin typeface="Arial"/>
              </a:rPr>
              <a:t> property indicates which hostname the server should run on.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This allows admins to configure the application to run only on specific network interfaces.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If it is desired that the HTTPS interface be accessible from all network interfaces, a value of 0.0.0.0 should be used.</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It is important when enabling HTTPS that the </a:t>
            </a:r>
            <a:r>
              <a:rPr b="0" i="1" lang="fr-FR" sz="2000" spc="-1" strike="noStrike">
                <a:latin typeface="Arial"/>
              </a:rPr>
              <a:t>nifi.web.http.port</a:t>
            </a:r>
            <a:r>
              <a:rPr b="0" lang="fr-FR" sz="2000" spc="-1" strike="noStrike">
                <a:latin typeface="Arial"/>
              </a:rPr>
              <a:t> property be unset.</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Now that the User Interface has been secured, we can easily secure Site-to-Site connections and inner-cluster communications, as well.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This is accomplished by setting the </a:t>
            </a:r>
            <a:r>
              <a:rPr b="0" i="1" lang="fr-FR" sz="2000" spc="-1" strike="noStrike">
                <a:latin typeface="Arial"/>
              </a:rPr>
              <a:t>nifi.remote.input.secure</a:t>
            </a:r>
            <a:r>
              <a:rPr b="0" lang="fr-FR" sz="2000" spc="-1" strike="noStrike">
                <a:latin typeface="Arial"/>
              </a:rPr>
              <a:t> and </a:t>
            </a:r>
            <a:r>
              <a:rPr b="0" i="1" lang="fr-FR" sz="2000" spc="-1" strike="noStrike">
                <a:latin typeface="Arial"/>
              </a:rPr>
              <a:t>nifi.cluster.protocol.is.secure </a:t>
            </a:r>
            <a:r>
              <a:rPr b="0" lang="fr-FR" sz="2000" spc="-1" strike="noStrike">
                <a:latin typeface="Arial"/>
              </a:rPr>
              <a:t>properties, respectively, to true.</a:t>
            </a:r>
            <a:endParaRPr b="0" lang="fr-FR" sz="2000" spc="-1" strike="noStrike">
              <a:latin typeface="Arial"/>
            </a:endParaRPr>
          </a:p>
        </p:txBody>
      </p:sp>
      <p:sp>
        <p:nvSpPr>
          <p:cNvPr id="9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E2ED501-8D3C-48E9-A163-B45F039E0185}"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685800" y="1143000"/>
            <a:ext cx="5485680" cy="3085560"/>
          </a:xfrm>
          <a:prstGeom prst="rect">
            <a:avLst/>
          </a:prstGeom>
        </p:spPr>
      </p:sp>
      <p:sp>
        <p:nvSpPr>
          <p:cNvPr id="92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lang="fr-FR" sz="2000" spc="-1" strike="noStrike">
                <a:latin typeface="Arial"/>
              </a:rPr>
              <a:t>Securing NiFi</a:t>
            </a:r>
            <a:endParaRPr b="0" lang="fr-FR" sz="2000" spc="-1" strike="noStrike">
              <a:latin typeface="Arial"/>
            </a:endParaRPr>
          </a:p>
          <a:p>
            <a:pPr marL="216000" indent="-215640">
              <a:lnSpc>
                <a:spcPct val="100000"/>
              </a:lnSpc>
            </a:pPr>
            <a:endParaRPr b="0" lang="fr-FR" sz="2000" spc="-1" strike="noStrike">
              <a:latin typeface="Arial"/>
            </a:endParaRPr>
          </a:p>
          <a:p>
            <a:pPr marL="343080" indent="-342360">
              <a:lnSpc>
                <a:spcPct val="140000"/>
              </a:lnSpc>
              <a:buClr>
                <a:srgbClr val="000000"/>
              </a:buClr>
              <a:buFont typeface="Arial"/>
              <a:buChar char="•"/>
            </a:pPr>
            <a:r>
              <a:rPr b="0" lang="fr-FR" sz="2000" spc="-1" strike="noStrike">
                <a:latin typeface="Arial"/>
              </a:rPr>
              <a:t>To configure Certificate based Security in NiFi, administrator have couple of options, they are listed below:</a:t>
            </a:r>
            <a:endParaRPr b="0" lang="fr-FR" sz="2000" spc="-1" strike="noStrike">
              <a:latin typeface="Arial"/>
            </a:endParaRPr>
          </a:p>
          <a:p>
            <a:pPr>
              <a:lnSpc>
                <a:spcPct val="140000"/>
              </a:lnSpc>
            </a:pPr>
            <a:endParaRPr b="0" lang="fr-FR" sz="2000" spc="-1" strike="noStrike">
              <a:latin typeface="Arial"/>
            </a:endParaRPr>
          </a:p>
          <a:p>
            <a:pPr lvl="1" marL="891720" indent="-342360">
              <a:lnSpc>
                <a:spcPct val="150000"/>
              </a:lnSpc>
              <a:buClr>
                <a:srgbClr val="000000"/>
              </a:buClr>
              <a:buFont typeface="Arial"/>
              <a:buChar char="•"/>
            </a:pPr>
            <a:r>
              <a:rPr b="0" lang="fr-FR" sz="2400" spc="-1" strike="noStrike">
                <a:latin typeface="Arial"/>
              </a:rPr>
              <a:t>Configure SSL for NiFi with your own certificate</a:t>
            </a:r>
            <a:endParaRPr b="0" lang="fr-FR" sz="2400" spc="-1" strike="noStrike">
              <a:latin typeface="Arial"/>
            </a:endParaRPr>
          </a:p>
          <a:p>
            <a:pPr lvl="1" marL="891720" indent="-342360">
              <a:lnSpc>
                <a:spcPct val="150000"/>
              </a:lnSpc>
              <a:buClr>
                <a:srgbClr val="000000"/>
              </a:buClr>
              <a:buFont typeface="Arial"/>
              <a:buChar char="•"/>
            </a:pPr>
            <a:r>
              <a:rPr b="0" lang="fr-FR" sz="2400" spc="-1" strike="noStrike">
                <a:latin typeface="Arial"/>
              </a:rPr>
              <a:t>Use NiFi provided </a:t>
            </a:r>
            <a:r>
              <a:rPr b="1" lang="fr-FR" sz="2400" spc="-1" strike="noStrike">
                <a:latin typeface="Arial"/>
              </a:rPr>
              <a:t>TLS Generation Toolkit </a:t>
            </a:r>
            <a:r>
              <a:rPr b="0" lang="fr-FR" sz="2400" spc="-1" strike="noStrike">
                <a:latin typeface="Arial"/>
              </a:rPr>
              <a:t>manually </a:t>
            </a:r>
            <a:endParaRPr b="0" lang="fr-FR" sz="2400" spc="-1" strike="noStrike">
              <a:latin typeface="Arial"/>
            </a:endParaRPr>
          </a:p>
          <a:p>
            <a:pPr lvl="1" marL="891720" indent="-342360">
              <a:lnSpc>
                <a:spcPct val="150000"/>
              </a:lnSpc>
              <a:buClr>
                <a:srgbClr val="000000"/>
              </a:buClr>
              <a:buFont typeface="Arial"/>
              <a:buChar char="•"/>
            </a:pPr>
            <a:r>
              <a:rPr b="0" lang="fr-FR" sz="2400" spc="-1" strike="noStrike">
                <a:latin typeface="Arial"/>
              </a:rPr>
              <a:t>Use Ambari to Automatically generate Certificates with </a:t>
            </a:r>
            <a:r>
              <a:rPr b="1" lang="fr-FR" sz="2400" spc="-1" strike="noStrike">
                <a:latin typeface="Arial"/>
              </a:rPr>
              <a:t>TLS Generation Toolkit </a:t>
            </a:r>
            <a:endParaRPr b="0" lang="fr-FR" sz="2400" spc="-1" strike="noStrike">
              <a:latin typeface="Arial"/>
            </a:endParaRPr>
          </a:p>
        </p:txBody>
      </p:sp>
      <p:sp>
        <p:nvSpPr>
          <p:cNvPr id="9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4D176DE-CA79-4A3F-A970-4B217A7CDAF7}"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sldImg"/>
          </p:nvPr>
        </p:nvSpPr>
        <p:spPr>
          <a:xfrm>
            <a:off x="685800" y="1143000"/>
            <a:ext cx="5485680" cy="3085560"/>
          </a:xfrm>
          <a:prstGeom prst="rect">
            <a:avLst/>
          </a:prstGeom>
        </p:spPr>
      </p:sp>
      <p:sp>
        <p:nvSpPr>
          <p:cNvPr id="926"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B9BB16F-A2A6-4608-814D-716C366568F4}"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685800" y="1143000"/>
            <a:ext cx="5485680" cy="3085560"/>
          </a:xfrm>
          <a:prstGeom prst="rect">
            <a:avLst/>
          </a:prstGeom>
        </p:spPr>
      </p:sp>
      <p:sp>
        <p:nvSpPr>
          <p:cNvPr id="929"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3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E9B117F-6819-492E-BC7E-B60D9638A7AB}"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sldImg"/>
          </p:nvPr>
        </p:nvSpPr>
        <p:spPr>
          <a:xfrm>
            <a:off x="685800" y="1143000"/>
            <a:ext cx="5485680" cy="3085560"/>
          </a:xfrm>
          <a:prstGeom prst="rect">
            <a:avLst/>
          </a:prstGeom>
        </p:spPr>
      </p:sp>
      <p:sp>
        <p:nvSpPr>
          <p:cNvPr id="932"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3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C70B563E-BA23-4FFA-9990-5909CB3C006C}"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685800" y="1143000"/>
            <a:ext cx="5485680" cy="3085560"/>
          </a:xfrm>
          <a:prstGeom prst="rect">
            <a:avLst/>
          </a:prstGeom>
        </p:spPr>
      </p:sp>
      <p:sp>
        <p:nvSpPr>
          <p:cNvPr id="935"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40000"/>
              </a:lnSpc>
            </a:pPr>
            <a:r>
              <a:rPr b="0" lang="fr-FR" sz="2400" spc="-1" strike="noStrike">
                <a:latin typeface="Arial"/>
              </a:rPr>
              <a:t> </a:t>
            </a:r>
            <a:r>
              <a:rPr b="0" lang="fr-FR" sz="2400" spc="-1" strike="noStrike">
                <a:latin typeface="Arial"/>
              </a:rPr>
              <a:t>mInitial Admin Identity</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When you setup a secured NiFi instance for the first time, you must manually designate an “Initial Admin Identity”. </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This initial admin user is granted access to the UI and given the ability to create additional users, groups, and policies.</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 </a:t>
            </a:r>
            <a:r>
              <a:rPr b="0" lang="fr-FR" sz="2400" spc="-1" strike="noStrike">
                <a:latin typeface="Arial"/>
              </a:rPr>
              <a:t>You can Manually add it in “authorizers.xml” file or use Ambari to update the same.</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This property is only used when there are no other users, groups, and policies defined.</a:t>
            </a:r>
            <a:endParaRPr b="0" lang="fr-FR" sz="2400" spc="-1" strike="noStrike">
              <a:latin typeface="Arial"/>
            </a:endParaRPr>
          </a:p>
          <a:p>
            <a:pPr>
              <a:lnSpc>
                <a:spcPct val="140000"/>
              </a:lnSpc>
            </a:pPr>
            <a:endParaRPr b="0" lang="fr-FR" sz="2400" spc="-1" strike="noStrike">
              <a:latin typeface="Arial"/>
            </a:endParaRPr>
          </a:p>
          <a:p>
            <a:pPr>
              <a:lnSpc>
                <a:spcPct val="100000"/>
              </a:lnSpc>
            </a:pPr>
            <a:endParaRPr b="0" lang="fr-FR" sz="2400" spc="-1" strike="noStrike">
              <a:latin typeface="Arial"/>
            </a:endParaRPr>
          </a:p>
        </p:txBody>
      </p:sp>
      <p:sp>
        <p:nvSpPr>
          <p:cNvPr id="93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2EBD925-D2EA-439D-B327-ED868CF0919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sldImg"/>
          </p:nvPr>
        </p:nvSpPr>
        <p:spPr>
          <a:xfrm>
            <a:off x="685800" y="1143000"/>
            <a:ext cx="5485680" cy="3085560"/>
          </a:xfrm>
          <a:prstGeom prst="rect">
            <a:avLst/>
          </a:prstGeom>
        </p:spPr>
      </p:sp>
      <p:sp>
        <p:nvSpPr>
          <p:cNvPr id="938"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3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1E6081F-4165-4369-8590-25984A6D789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685800" y="1143000"/>
            <a:ext cx="5485680" cy="3085560"/>
          </a:xfrm>
          <a:prstGeom prst="rect">
            <a:avLst/>
          </a:prstGeom>
        </p:spPr>
      </p:sp>
      <p:sp>
        <p:nvSpPr>
          <p:cNvPr id="941" name="PlaceHolder 2"/>
          <p:cNvSpPr>
            <a:spLocks noGrp="1"/>
          </p:cNvSpPr>
          <p:nvPr>
            <p:ph type="body"/>
          </p:nvPr>
        </p:nvSpPr>
        <p:spPr>
          <a:xfrm>
            <a:off x="685800" y="4400640"/>
            <a:ext cx="5485680" cy="3599640"/>
          </a:xfrm>
          <a:prstGeom prst="rect">
            <a:avLst/>
          </a:prstGeom>
        </p:spPr>
        <p:txBody>
          <a:bodyPr lIns="0" rIns="0" tIns="0" bIns="0"/>
          <a:p>
            <a:pPr marL="343080" indent="-342360">
              <a:lnSpc>
                <a:spcPct val="140000"/>
              </a:lnSpc>
              <a:buClr>
                <a:srgbClr val="000000"/>
              </a:buClr>
              <a:buFont typeface="Arial"/>
              <a:buChar char="•"/>
            </a:pPr>
            <a:r>
              <a:rPr b="0" lang="fr-FR" sz="2400" spc="-1" strike="noStrike">
                <a:latin typeface="Arial"/>
              </a:rPr>
              <a:t>If you are upgrading from a 0.x NiFi instance, you can convert your previously configured </a:t>
            </a:r>
            <a:r>
              <a:rPr b="0" lang="fr-FR" sz="2400" spc="-1" strike="noStrike">
                <a:latin typeface="Arial"/>
              </a:rPr>
              <a:t>users and roles to the multi-tenant authorization model. </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In the authorizers.xml file, specify the location of your existing authorized-users.xml file in </a:t>
            </a:r>
            <a:r>
              <a:rPr b="0" lang="fr-FR" sz="2400" spc="-1" strike="noStrike">
                <a:latin typeface="Arial"/>
              </a:rPr>
              <a:t>the “Legacy Authorized Users File” property.</a:t>
            </a:r>
            <a:endParaRPr b="0" lang="fr-FR" sz="2400" spc="-1" strike="noStrike">
              <a:latin typeface="Arial"/>
            </a:endParaRPr>
          </a:p>
          <a:p>
            <a:pPr marL="343080" indent="-342360">
              <a:lnSpc>
                <a:spcPct val="140000"/>
              </a:lnSpc>
              <a:buClr>
                <a:srgbClr val="000000"/>
              </a:buClr>
              <a:buFont typeface="Arial"/>
              <a:buChar char="•"/>
            </a:pPr>
            <a:r>
              <a:rPr b="0" lang="fr-FR" sz="2400" spc="-1" strike="noStrike">
                <a:latin typeface="Arial"/>
              </a:rPr>
              <a:t>Once NiFi is restarted, users who previously had a legacy Administrator role can access </a:t>
            </a:r>
            <a:r>
              <a:rPr b="0" lang="fr-FR" sz="2400" spc="-1" strike="noStrike">
                <a:latin typeface="Arial"/>
              </a:rPr>
              <a:t>the UI and begin managing users, groups, and policies.</a:t>
            </a:r>
            <a:endParaRPr b="0" lang="fr-FR" sz="2400" spc="-1" strike="noStrike">
              <a:latin typeface="Arial"/>
            </a:endParaRPr>
          </a:p>
          <a:p>
            <a:pPr>
              <a:lnSpc>
                <a:spcPct val="100000"/>
              </a:lnSpc>
            </a:pPr>
            <a:endParaRPr b="0" lang="fr-FR" sz="2400" spc="-1" strike="noStrike">
              <a:latin typeface="Arial"/>
            </a:endParaRPr>
          </a:p>
        </p:txBody>
      </p:sp>
      <p:sp>
        <p:nvSpPr>
          <p:cNvPr id="94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6F1BB7D-7404-4115-9931-07FACE950B3B}"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685800" y="1143000"/>
            <a:ext cx="5485680" cy="3085560"/>
          </a:xfrm>
          <a:prstGeom prst="rect">
            <a:avLst/>
          </a:prstGeom>
        </p:spPr>
      </p:sp>
      <p:sp>
        <p:nvSpPr>
          <p:cNvPr id="842"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1) PutKafka</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Sends the contents of a FlowFile as a message to Apache Kafka.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messages to send may be individual FlowFiles or may be delimited, using a user-specified delimiter, such as a new-line.</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Processors puts the contents of a FlowFile to a Topic in Apache Kafka.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full contents of a FlowFile becomes the contents of a single message in Kafka. This message is optionally assigned a key by using the &lt;Kafka Key&gt; Property.</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Processor allows the user to configure an optional Message Delimiter that can be used to send many messages per FlowFile.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For example, a \n could be used to indicate that the contents of the FlowFile should be used to send one message per line of text. If the property is not set, the entire contents of the FlowFile will be sent as a single message. When using the delimiter, if some messages are successfully sent but other messages fail to send, the FlowFile will be FORKed into two child FlowFiles, with the successfully sent messages being routed to 'success' and the messages that could not be sent going to 'failure'.</a:t>
            </a:r>
            <a:endParaRPr b="0" lang="fr-FR" sz="2000" spc="-1" strike="noStrike">
              <a:latin typeface="Arial"/>
            </a:endParaRPr>
          </a:p>
          <a:p>
            <a:pPr>
              <a:lnSpc>
                <a:spcPct val="100000"/>
              </a:lnSpc>
            </a:pPr>
            <a:r>
              <a:rPr b="1" lang="fr-FR" sz="2000" spc="-1" strike="noStrike">
                <a:latin typeface="Arial"/>
              </a:rPr>
              <a:t>2) GetKafka</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Fetches messages from Apache Kafka.</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Processors polls Apache Kafka for data.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When a message is received from Kafka, this Processor emits a FlowFile where the content of the FlowFile is the value of the Kafka message.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If the message has a key associated with it, an attribute named kafka.key will be added to the FlowFile, with the value being the UTF-8 Encoded value of the Message's Key.</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Kafka supports the notion of a Consumer Group when pulling messages in order to provide scalability while still offering a publish-subscribe interface.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Each Consumer Group must have a unique identifier. The Consumer Group identifier that is used by NiFi is the UUID of the Processor.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means that all of the nodes within a cluster will use the same Consumer Group Identifier so that they do not receive duplicate data but multiple GetKafka Processors can be used to pull from multiple Topics, as each Processor will receive a different Processor UUID and therefore a different Consumer Group Identifier.</a:t>
            </a:r>
            <a:endParaRPr b="0" lang="fr-FR" sz="2000" spc="-1" strike="noStrike">
              <a:latin typeface="Arial"/>
            </a:endParaRPr>
          </a:p>
          <a:p>
            <a:pPr>
              <a:lnSpc>
                <a:spcPct val="100000"/>
              </a:lnSpc>
            </a:pPr>
            <a:endParaRPr b="0" lang="fr-FR" sz="2000" spc="-1" strike="noStrike">
              <a:latin typeface="Arial"/>
            </a:endParaRPr>
          </a:p>
        </p:txBody>
      </p:sp>
      <p:sp>
        <p:nvSpPr>
          <p:cNvPr id="84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8047014-4065-4F03-9563-2B0A1057837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685800" y="1143000"/>
            <a:ext cx="5485680" cy="3085560"/>
          </a:xfrm>
          <a:prstGeom prst="rect">
            <a:avLst/>
          </a:prstGeom>
        </p:spPr>
      </p:sp>
      <p:sp>
        <p:nvSpPr>
          <p:cNvPr id="944"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40000"/>
              </a:lnSpc>
            </a:pPr>
            <a:r>
              <a:rPr b="1" lang="fr-FR" sz="2000" spc="-1" strike="noStrike">
                <a:latin typeface="Arial"/>
              </a:rPr>
              <a:t>LDAP User Authentication </a:t>
            </a:r>
            <a:endParaRPr b="0" lang="fr-FR" sz="2000" spc="-1" strike="noStrike">
              <a:latin typeface="Arial"/>
            </a:endParaRPr>
          </a:p>
          <a:p>
            <a:pPr marL="216000" indent="-216000">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supports user authentication via client certificates or via username/password.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Username/password authentication is performed by a Login Identity Provider.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 Login Identity Provider is a pluggable mechanism for authenticating users via their username/password.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Which Login Identity Provider to use is configured in two properties in the nifi.properties file.</a:t>
            </a:r>
            <a:endParaRPr b="0" lang="fr-FR" sz="2000" spc="-1" strike="noStrike">
              <a:latin typeface="Arial"/>
            </a:endParaRPr>
          </a:p>
          <a:p>
            <a:pPr lvl="1" marL="743040" indent="-285120">
              <a:lnSpc>
                <a:spcPct val="140000"/>
              </a:lnSpc>
              <a:buClr>
                <a:srgbClr val="000000"/>
              </a:buClr>
              <a:buFont typeface="Arial"/>
              <a:buChar char="•"/>
            </a:pPr>
            <a:r>
              <a:rPr b="1" i="1" lang="fr-FR" sz="2000" spc="-1" strike="noStrike">
                <a:latin typeface="Arial"/>
              </a:rPr>
              <a:t>nifi.login.identity.provider.configuration.file</a:t>
            </a:r>
            <a:r>
              <a:rPr b="1" lang="fr-FR" sz="2000" spc="-1" strike="noStrike">
                <a:latin typeface="Arial"/>
              </a:rPr>
              <a:t> </a:t>
            </a:r>
            <a:r>
              <a:rPr b="0" lang="fr-FR" sz="2000" spc="-1" strike="noStrike">
                <a:latin typeface="Arial"/>
              </a:rPr>
              <a:t>: property specifies the configuration file for Login Identity Providers. </a:t>
            </a:r>
            <a:endParaRPr b="0" lang="fr-FR" sz="2000" spc="-1" strike="noStrike">
              <a:latin typeface="Arial"/>
            </a:endParaRPr>
          </a:p>
          <a:p>
            <a:pPr lvl="1" marL="743040" indent="-285120">
              <a:lnSpc>
                <a:spcPct val="140000"/>
              </a:lnSpc>
              <a:buClr>
                <a:srgbClr val="000000"/>
              </a:buClr>
              <a:buFont typeface="Arial"/>
              <a:buChar char="•"/>
            </a:pPr>
            <a:r>
              <a:rPr b="1" i="1" lang="fr-FR" sz="2000" spc="-1" strike="noStrike">
                <a:latin typeface="Arial"/>
              </a:rPr>
              <a:t>nifi.security.user.login.identity.provider</a:t>
            </a:r>
            <a:r>
              <a:rPr b="0" lang="fr-FR" sz="2000" spc="-1" strike="noStrike">
                <a:latin typeface="Arial"/>
              </a:rPr>
              <a:t> : property indicates which of the configured Login Identity Provider should be used.</a:t>
            </a:r>
            <a:endParaRPr b="0" lang="fr-FR" sz="2000" spc="-1" strike="noStrike">
              <a:latin typeface="Arial"/>
            </a:endParaRPr>
          </a:p>
          <a:p>
            <a:pPr lvl="1" marL="743040" indent="-285120">
              <a:lnSpc>
                <a:spcPct val="140000"/>
              </a:lnSpc>
              <a:buClr>
                <a:srgbClr val="000000"/>
              </a:buClr>
              <a:buFont typeface="Arial"/>
              <a:buChar char="•"/>
            </a:pPr>
            <a:r>
              <a:rPr b="0" lang="fr-FR" sz="2000" spc="-1" strike="noStrike">
                <a:latin typeface="Arial"/>
              </a:rPr>
              <a:t>Set </a:t>
            </a:r>
            <a:r>
              <a:rPr b="1" lang="fr-FR" sz="2000" spc="-1" strike="noStrike">
                <a:latin typeface="Arial"/>
              </a:rPr>
              <a:t>nifi.security.user.login.identity.provider=ldap-provider </a:t>
            </a:r>
            <a:r>
              <a:rPr b="0" lang="fr-FR" sz="2000" spc="-1" strike="noStrike">
                <a:latin typeface="Arial"/>
              </a:rPr>
              <a:t>to use LDAP authentication </a:t>
            </a:r>
            <a:endParaRPr b="0" lang="fr-FR" sz="2000" spc="-1" strike="noStrike">
              <a:latin typeface="Arial"/>
            </a:endParaRPr>
          </a:p>
          <a:p>
            <a:pPr>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does not perform user authentication over HTTP. Using HTTP all users will be granted all roles.</a:t>
            </a:r>
            <a:endParaRPr b="0" lang="fr-FR" sz="2000" spc="-1" strike="noStrike">
              <a:latin typeface="Arial"/>
            </a:endParaRPr>
          </a:p>
          <a:p>
            <a:pPr>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Below is an example and description of configuring a Login Identity Provider that integrates with a Directory Server to authenticate users.</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&lt;identifier&gt;ldap-provider&lt;/identifier&gt;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&lt;class&gt;org.apache.nifi.ldap.LdapProvider&lt;/class&gt;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name="Authentication Strategy"&gt;START_TLS&lt;/property&gt;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name="Manager DN"&gt;&lt;/property&gt;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name="Manager Password"&gt;&lt;/property&gt;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 Password"&gt;&lt;/property&gt;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 Type"&gt;&lt;/property&gt;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 Password"&gt;&lt;/property&gt;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 Type"&gt;&lt;/property&gt;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Client Auth"&gt;&lt;/property&gt;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Protocol"&gt;&lt;/property&gt;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Shutdown Gracefully"&gt;&lt;/property&gt;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name="Referral Strategy"&gt;FOLLOW&lt;/property&gt;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name="Connect Timeout"&gt;10 secs&lt;/property&gt;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name="Read Timeout"&gt;10 secs&lt;/property&gt;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name="Url"&gt;&lt;/property&gt;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name="User Search Base"&gt;&lt;/property&gt;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name="User Search Filter"&gt;&lt;/property&gt;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name="Authentication Expiration"&gt;12 hours&lt;/property&gt;</a:t>
            </a: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40000"/>
              </a:lnSpc>
            </a:pPr>
            <a:endParaRPr b="0" lang="fr-FR" sz="2000" spc="-1" strike="noStrike">
              <a:latin typeface="Arial"/>
            </a:endParaRPr>
          </a:p>
        </p:txBody>
      </p:sp>
      <p:sp>
        <p:nvSpPr>
          <p:cNvPr id="94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88C6689-F471-4428-8A0C-7BA76537E50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685800" y="1143000"/>
            <a:ext cx="5485680" cy="3085560"/>
          </a:xfrm>
          <a:prstGeom prst="rect">
            <a:avLst/>
          </a:prstGeom>
        </p:spPr>
      </p:sp>
      <p:sp>
        <p:nvSpPr>
          <p:cNvPr id="947"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40000"/>
              </a:lnSpc>
            </a:pPr>
            <a:r>
              <a:rPr b="1" lang="fr-FR" sz="2000" spc="-1" strike="noStrike">
                <a:latin typeface="Arial"/>
              </a:rPr>
              <a:t>LDAP User Authentication </a:t>
            </a:r>
            <a:endParaRPr b="0" lang="fr-FR" sz="2000" spc="-1" strike="noStrike">
              <a:latin typeface="Arial"/>
            </a:endParaRPr>
          </a:p>
          <a:p>
            <a:pPr marL="216000" indent="-216000">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supports user authentication via client certificates or via username/password.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Username/password authentication is performed by a Login Identity Provider.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The Login Identity Provider is a pluggable mechanism for authenticating users via their username/password.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Which Login Identity Provider to use is configured in two properties in the nifi.properties file.</a:t>
            </a:r>
            <a:endParaRPr b="0" lang="fr-FR" sz="2000" spc="-1" strike="noStrike">
              <a:latin typeface="Arial"/>
            </a:endParaRPr>
          </a:p>
          <a:p>
            <a:pPr lvl="1" marL="743040" indent="-285120">
              <a:lnSpc>
                <a:spcPct val="140000"/>
              </a:lnSpc>
              <a:buClr>
                <a:srgbClr val="000000"/>
              </a:buClr>
              <a:buFont typeface="Arial"/>
              <a:buChar char="•"/>
            </a:pPr>
            <a:r>
              <a:rPr b="1" i="1" lang="fr-FR" sz="2000" spc="-1" strike="noStrike">
                <a:latin typeface="Arial"/>
              </a:rPr>
              <a:t>nifi.login.identity.provider.configuration.file</a:t>
            </a:r>
            <a:r>
              <a:rPr b="1" lang="fr-FR" sz="2000" spc="-1" strike="noStrike">
                <a:latin typeface="Arial"/>
              </a:rPr>
              <a:t> </a:t>
            </a:r>
            <a:r>
              <a:rPr b="0" lang="fr-FR" sz="2000" spc="-1" strike="noStrike">
                <a:latin typeface="Arial"/>
              </a:rPr>
              <a:t>: property specifies the configuration file for Login Identity Providers. </a:t>
            </a:r>
            <a:endParaRPr b="0" lang="fr-FR" sz="2000" spc="-1" strike="noStrike">
              <a:latin typeface="Arial"/>
            </a:endParaRPr>
          </a:p>
          <a:p>
            <a:pPr lvl="1" marL="743040" indent="-285120">
              <a:lnSpc>
                <a:spcPct val="140000"/>
              </a:lnSpc>
              <a:buClr>
                <a:srgbClr val="000000"/>
              </a:buClr>
              <a:buFont typeface="Arial"/>
              <a:buChar char="•"/>
            </a:pPr>
            <a:r>
              <a:rPr b="1" i="1" lang="fr-FR" sz="2000" spc="-1" strike="noStrike">
                <a:latin typeface="Arial"/>
              </a:rPr>
              <a:t>nifi.security.user.login.identity.provider</a:t>
            </a:r>
            <a:r>
              <a:rPr b="0" lang="fr-FR" sz="2000" spc="-1" strike="noStrike">
                <a:latin typeface="Arial"/>
              </a:rPr>
              <a:t> : property indicates which of the configured Login Identity Provider should be used.</a:t>
            </a:r>
            <a:endParaRPr b="0" lang="fr-FR" sz="2000" spc="-1" strike="noStrike">
              <a:latin typeface="Arial"/>
            </a:endParaRPr>
          </a:p>
          <a:p>
            <a:pPr lvl="1" marL="743040" indent="-285120">
              <a:lnSpc>
                <a:spcPct val="140000"/>
              </a:lnSpc>
              <a:buClr>
                <a:srgbClr val="000000"/>
              </a:buClr>
              <a:buFont typeface="Arial"/>
              <a:buChar char="•"/>
            </a:pPr>
            <a:r>
              <a:rPr b="0" lang="fr-FR" sz="2000" spc="-1" strike="noStrike">
                <a:latin typeface="Arial"/>
              </a:rPr>
              <a:t>Set </a:t>
            </a:r>
            <a:r>
              <a:rPr b="1" lang="fr-FR" sz="2000" spc="-1" strike="noStrike">
                <a:latin typeface="Arial"/>
              </a:rPr>
              <a:t>nifi.security.user.login.identity.provider=ldap-provider </a:t>
            </a:r>
            <a:r>
              <a:rPr b="0" lang="fr-FR" sz="2000" spc="-1" strike="noStrike">
                <a:latin typeface="Arial"/>
              </a:rPr>
              <a:t>to use LDAP authentication </a:t>
            </a:r>
            <a:endParaRPr b="0" lang="fr-FR" sz="2000" spc="-1" strike="noStrike">
              <a:latin typeface="Arial"/>
            </a:endParaRPr>
          </a:p>
          <a:p>
            <a:pPr>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does not perform user authentication over HTTP. Using HTTP all users will be granted all roles.</a:t>
            </a:r>
            <a:endParaRPr b="0" lang="fr-FR" sz="2000" spc="-1" strike="noStrike">
              <a:latin typeface="Arial"/>
            </a:endParaRPr>
          </a:p>
          <a:p>
            <a:pPr>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Below is an example and description of configuring a Login Identity Provider that integrates with a Directory Server to authenticate users.</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&lt;identifier&gt;ldap-provider&lt;/identifier&gt;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&lt;class&gt;org.apache.nifi.ldap.LdapProvider&lt;/class&gt;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name="Authentication Strategy"&gt;START_TLS&lt;/property&gt;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name="Manager DN"&gt;&lt;/property&gt;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name="Manager Password"&gt;&lt;/property&gt;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 Password"&gt;&lt;/property&gt;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Keystore Type"&gt;&lt;/property&gt;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 Password"&gt;&lt;/property&gt;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Truststore Type"&gt;&lt;/property&gt;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Client Auth"&gt;&lt;/property&gt;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Protocol"&gt;&lt;/property&gt;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name="TLS - Shutdown Gracefully"&gt;&lt;/property&gt;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name="Referral Strategy"&gt;FOLLOW&lt;/property&gt;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name="Connect Timeout"&gt;10 secs&lt;/property&gt;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name="Read Timeout"&gt;10 secs&lt;/property&gt;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name="Url"&gt;&lt;/property&gt;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name="User Search Base"&gt;&lt;/property&gt;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name="User Search Filter"&gt;&lt;/property&gt;</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name="Authentication Expiration"&gt;12 hours&lt;/property&gt;</a:t>
            </a: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40000"/>
              </a:lnSpc>
            </a:pPr>
            <a:endParaRPr b="0" lang="fr-FR" sz="2000" spc="-1" strike="noStrike">
              <a:latin typeface="Arial"/>
            </a:endParaRPr>
          </a:p>
        </p:txBody>
      </p:sp>
      <p:sp>
        <p:nvSpPr>
          <p:cNvPr id="9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214F3F1-37E4-4A36-9852-89BAA5A27CB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685800" y="1143000"/>
            <a:ext cx="5485680" cy="3085560"/>
          </a:xfrm>
          <a:prstGeom prst="rect">
            <a:avLst/>
          </a:prstGeom>
        </p:spPr>
      </p:sp>
      <p:sp>
        <p:nvSpPr>
          <p:cNvPr id="95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1" i="1" lang="fr-FR" sz="2000" spc="-1" strike="noStrike">
                <a:latin typeface="Arial"/>
              </a:rPr>
              <a:t>LDAP User Authentication Configuration – ALL Properties</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Authentication Strategy</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How the connection to the LDAP server is authenticated. Possible values are ANONYMOUS, SIMPLE, or START_TLS.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Manager DN</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The DN of the manager that is used to bind to the LDAP server to search for users.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Manager Password</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The password of the manager that is used to bind to the LDAP server to search for users.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Keystore</a:t>
            </a:r>
            <a:r>
              <a:rPr b="0" lang="fr-FR" sz="2000" spc="-1" strike="noStrike">
                <a:solidFill>
                  <a:srgbClr val="000000"/>
                </a:solidFill>
                <a:latin typeface="+mn-lt"/>
                <a:ea typeface="+mn-ea"/>
              </a:rPr>
              <a:t> - </a:t>
            </a:r>
            <a:r>
              <a:rPr b="0" lang="fr-FR" sz="1200" spc="-1" strike="noStrike">
                <a:solidFill>
                  <a:srgbClr val="000000"/>
                </a:solidFill>
                <a:latin typeface="+mn-lt"/>
                <a:ea typeface="+mn-ea"/>
              </a:rPr>
              <a:t>Path to the Keystore that is used when connecting to LDAP using START_TLS.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Keystore Password</a:t>
            </a:r>
            <a:r>
              <a:rPr b="0" lang="fr-FR" sz="2000" spc="-1" strike="noStrike">
                <a:solidFill>
                  <a:srgbClr val="000000"/>
                </a:solidFill>
                <a:latin typeface="+mn-lt"/>
                <a:ea typeface="+mn-ea"/>
              </a:rPr>
              <a:t> - </a:t>
            </a:r>
            <a:r>
              <a:rPr b="0" lang="fr-FR" sz="1200" spc="-1" strike="noStrike">
                <a:solidFill>
                  <a:srgbClr val="000000"/>
                </a:solidFill>
                <a:latin typeface="+mn-lt"/>
                <a:ea typeface="+mn-ea"/>
              </a:rPr>
              <a:t>Password for the Keystore that is used when connecting to LDAP using START_TLS.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Keystore Type</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Type of the Keystore that is used when connecting to LDAP using START_TLS (i.e. JKS or PKCS12).</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Truststore</a:t>
            </a:r>
            <a:r>
              <a:rPr b="0" lang="fr-FR" sz="2000" spc="-1" strike="noStrike">
                <a:solidFill>
                  <a:srgbClr val="000000"/>
                </a:solidFill>
                <a:latin typeface="+mn-lt"/>
                <a:ea typeface="+mn-ea"/>
              </a:rPr>
              <a:t> - </a:t>
            </a:r>
            <a:r>
              <a:rPr b="0" lang="fr-FR" sz="1200" spc="-1" strike="noStrike">
                <a:solidFill>
                  <a:srgbClr val="000000"/>
                </a:solidFill>
                <a:latin typeface="+mn-lt"/>
                <a:ea typeface="+mn-ea"/>
              </a:rPr>
              <a:t>Path to the Truststore that is used when connecting to LDAP using START_TLS.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Truststore Password</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Password for the Truststore that is used when connecting to LDAP using START_TLS.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Truststore Type</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Type of the Truststore that is used when connecting to LDAP using START_TLS (i.e. JKS or PKCS12).</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Client Auth</a:t>
            </a:r>
            <a:r>
              <a:rPr b="1" lang="fr-FR" sz="2000" spc="-1" strike="noStrike">
                <a:solidFill>
                  <a:srgbClr val="000000"/>
                </a:solidFill>
                <a:latin typeface="+mn-lt"/>
                <a:ea typeface="+mn-ea"/>
              </a:rPr>
              <a:t> - </a:t>
            </a:r>
            <a:r>
              <a:rPr b="0" lang="fr-FR" sz="1200" spc="-1" strike="noStrike">
                <a:solidFill>
                  <a:srgbClr val="000000"/>
                </a:solidFill>
                <a:latin typeface="+mn-lt"/>
                <a:ea typeface="+mn-ea"/>
              </a:rPr>
              <a:t>Client authentication policy when connecting to LDAP using START_TLS. Possible values are REQUIRED, WANT, NONE.</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Protocol</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Protocol to use when connecting to LDAP using START_TLS. (i.e. TLS, TLSv1.1, TLSv1.2, etc).</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TLS - Shutdown Gracefully</a:t>
            </a:r>
            <a:r>
              <a:rPr b="1" lang="fr-FR" sz="2000" spc="-1" strike="noStrike">
                <a:solidFill>
                  <a:srgbClr val="000000"/>
                </a:solidFill>
                <a:latin typeface="+mn-lt"/>
                <a:ea typeface="+mn-ea"/>
              </a:rPr>
              <a:t> - </a:t>
            </a:r>
            <a:r>
              <a:rPr b="0" lang="fr-FR" sz="1200" spc="-1" strike="noStrike">
                <a:solidFill>
                  <a:srgbClr val="000000"/>
                </a:solidFill>
                <a:latin typeface="+mn-lt"/>
                <a:ea typeface="+mn-ea"/>
              </a:rPr>
              <a:t>Specifies whether the TLS should be shut down gracefully before the target context is closed. Defaults to false.</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Referral Strategy </a:t>
            </a:r>
            <a:r>
              <a:rPr b="0" lang="fr-FR" sz="1200" spc="-1" strike="noStrike">
                <a:solidFill>
                  <a:srgbClr val="000000"/>
                </a:solidFill>
                <a:latin typeface="+mn-lt"/>
                <a:ea typeface="+mn-ea"/>
              </a:rPr>
              <a:t>-</a:t>
            </a:r>
            <a:r>
              <a:rPr b="0" lang="fr-FR" sz="2000" spc="-1" strike="noStrike">
                <a:solidFill>
                  <a:srgbClr val="000000"/>
                </a:solidFill>
                <a:latin typeface="+mn-lt"/>
                <a:ea typeface="+mn-ea"/>
              </a:rPr>
              <a:t> </a:t>
            </a:r>
            <a:r>
              <a:rPr b="0" lang="fr-FR" sz="1200" spc="-1" strike="noStrike">
                <a:solidFill>
                  <a:srgbClr val="000000"/>
                </a:solidFill>
                <a:latin typeface="+mn-lt"/>
                <a:ea typeface="+mn-ea"/>
              </a:rPr>
              <a:t>Strategy for handling referrals. Possible values are FOLLOW, IGNORE, THROW.</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Connect Timeout</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Duration of connect timeout. (i.e. 10 secs).</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Read Timeout</a:t>
            </a:r>
            <a:r>
              <a:rPr b="1" lang="fr-FR" sz="2000" spc="-1" strike="noStrike">
                <a:solidFill>
                  <a:srgbClr val="000000"/>
                </a:solidFill>
                <a:latin typeface="+mn-lt"/>
                <a:ea typeface="+mn-ea"/>
              </a:rPr>
              <a:t> - </a:t>
            </a:r>
            <a:r>
              <a:rPr b="0" lang="fr-FR" sz="1200" spc="-1" strike="noStrike">
                <a:solidFill>
                  <a:srgbClr val="000000"/>
                </a:solidFill>
                <a:latin typeface="+mn-lt"/>
                <a:ea typeface="+mn-ea"/>
              </a:rPr>
              <a:t>Duration of read timeout. (i.e. 10 secs).</a:t>
            </a:r>
            <a:endParaRPr b="0" lang="fr-FR" sz="1200" spc="-1" strike="noStrike">
              <a:latin typeface="Arial"/>
            </a:endParaRPr>
          </a:p>
          <a:p>
            <a:pPr marL="216000" indent="-215640">
              <a:lnSpc>
                <a:spcPct val="100000"/>
              </a:lnSpc>
            </a:pPr>
            <a:r>
              <a:rPr b="1" lang="fr-FR" sz="1200" spc="-1" strike="noStrike">
                <a:solidFill>
                  <a:srgbClr val="000000"/>
                </a:solidFill>
                <a:latin typeface="+mn-lt"/>
                <a:ea typeface="+mn-ea"/>
              </a:rPr>
              <a:t>Url</a:t>
            </a:r>
            <a:r>
              <a:rPr b="0" lang="fr-FR" sz="2000" spc="-1" strike="noStrike">
                <a:solidFill>
                  <a:srgbClr val="000000"/>
                </a:solidFill>
                <a:latin typeface="+mn-lt"/>
                <a:ea typeface="+mn-ea"/>
              </a:rPr>
              <a:t> - </a:t>
            </a:r>
            <a:r>
              <a:rPr b="0" lang="fr-FR" sz="1200" spc="-1" strike="noStrike">
                <a:solidFill>
                  <a:srgbClr val="000000"/>
                </a:solidFill>
                <a:latin typeface="+mn-lt"/>
                <a:ea typeface="+mn-ea"/>
              </a:rPr>
              <a:t>Url of the LDAP servier (i.e. ldap://&lt;hostname&gt;:&lt;port&gt;).</a:t>
            </a:r>
            <a:r>
              <a:rPr b="0" lang="fr-FR" sz="2000" spc="-1" strike="noStrike">
                <a:solidFill>
                  <a:srgbClr val="000000"/>
                </a:solidFill>
                <a:latin typeface="+mn-lt"/>
                <a:ea typeface="+mn-ea"/>
              </a:rPr>
              <a:t> </a:t>
            </a:r>
            <a:endParaRPr b="0" lang="fr-FR" sz="2000" spc="-1" strike="noStrike">
              <a:latin typeface="Arial"/>
            </a:endParaRPr>
          </a:p>
          <a:p>
            <a:pPr marL="216000" indent="-215640">
              <a:lnSpc>
                <a:spcPct val="100000"/>
              </a:lnSpc>
            </a:pPr>
            <a:r>
              <a:rPr b="1" lang="fr-FR" sz="1200" spc="-1" strike="noStrike">
                <a:solidFill>
                  <a:srgbClr val="000000"/>
                </a:solidFill>
                <a:latin typeface="+mn-lt"/>
                <a:ea typeface="+mn-ea"/>
              </a:rPr>
              <a:t>User Search Base</a:t>
            </a:r>
            <a:r>
              <a:rPr b="1" lang="fr-FR" sz="2000" spc="-1" strike="noStrike">
                <a:solidFill>
                  <a:srgbClr val="000000"/>
                </a:solidFill>
                <a:latin typeface="+mn-lt"/>
                <a:ea typeface="+mn-ea"/>
              </a:rPr>
              <a:t> </a:t>
            </a:r>
            <a:r>
              <a:rPr b="0" lang="fr-FR" sz="2000" spc="-1" strike="noStrike">
                <a:solidFill>
                  <a:srgbClr val="000000"/>
                </a:solidFill>
                <a:latin typeface="+mn-lt"/>
                <a:ea typeface="+mn-ea"/>
              </a:rPr>
              <a:t>- </a:t>
            </a:r>
            <a:r>
              <a:rPr b="0" lang="fr-FR" sz="1200" spc="-1" strike="noStrike">
                <a:solidFill>
                  <a:srgbClr val="000000"/>
                </a:solidFill>
                <a:latin typeface="+mn-lt"/>
                <a:ea typeface="+mn-ea"/>
              </a:rPr>
              <a:t>Base DN for searching for users (i.e. CN=Users,DC=example,DC=com).</a:t>
            </a:r>
            <a:r>
              <a:rPr b="0" lang="fr-FR" sz="2000" spc="-1" strike="noStrike">
                <a:solidFill>
                  <a:srgbClr val="000000"/>
                </a:solidFill>
                <a:latin typeface="+mn-lt"/>
                <a:ea typeface="+mn-ea"/>
              </a:rPr>
              <a:t> </a:t>
            </a:r>
            <a:endParaRPr b="0" lang="fr-FR" sz="2000" spc="-1" strike="noStrike">
              <a:latin typeface="Arial"/>
            </a:endParaRPr>
          </a:p>
        </p:txBody>
      </p:sp>
      <p:sp>
        <p:nvSpPr>
          <p:cNvPr id="95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E935D00-4A00-499F-A662-CEE9C1BDEF80}"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685800" y="1143000"/>
            <a:ext cx="5485680" cy="3085560"/>
          </a:xfrm>
          <a:prstGeom prst="rect">
            <a:avLst/>
          </a:prstGeom>
        </p:spPr>
      </p:sp>
      <p:sp>
        <p:nvSpPr>
          <p:cNvPr id="953"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5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D34884A-9E16-4810-9250-5AD0AA952B2A}"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sldImg"/>
          </p:nvPr>
        </p:nvSpPr>
        <p:spPr>
          <a:xfrm>
            <a:off x="685800" y="1143000"/>
            <a:ext cx="5485680" cy="3085560"/>
          </a:xfrm>
          <a:prstGeom prst="rect">
            <a:avLst/>
          </a:prstGeom>
        </p:spPr>
      </p:sp>
      <p:sp>
        <p:nvSpPr>
          <p:cNvPr id="956" name="PlaceHolder 2"/>
          <p:cNvSpPr>
            <a:spLocks noGrp="1"/>
          </p:cNvSpPr>
          <p:nvPr>
            <p:ph type="body"/>
          </p:nvPr>
        </p:nvSpPr>
        <p:spPr>
          <a:xfrm>
            <a:off x="685800" y="4400640"/>
            <a:ext cx="5485680" cy="3599640"/>
          </a:xfrm>
          <a:prstGeom prst="rect">
            <a:avLst/>
          </a:prstGeom>
        </p:spPr>
        <p:txBody>
          <a:bodyPr lIns="0" rIns="0" tIns="0" bIns="0"/>
          <a:p>
            <a:pPr marL="285840" indent="-285120">
              <a:lnSpc>
                <a:spcPct val="140000"/>
              </a:lnSpc>
              <a:buClr>
                <a:srgbClr val="000000"/>
              </a:buClr>
              <a:buFont typeface="Arial"/>
              <a:buChar char="•"/>
            </a:pPr>
            <a:r>
              <a:rPr b="0" lang="fr-FR" sz="2000" spc="-1" strike="noStrike">
                <a:latin typeface="Arial"/>
              </a:rPr>
              <a:t>Below is an example and description of configuring a Login Identity Provider that integrates with a Kerberos Key Distribution Center (KDC) to authenticate users.</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Configure </a:t>
            </a:r>
            <a:r>
              <a:rPr b="1" lang="fr-FR" sz="2000" spc="-1" strike="noStrike">
                <a:latin typeface="Arial"/>
              </a:rPr>
              <a:t>./conf/login-identity-providers.xml </a:t>
            </a:r>
            <a:r>
              <a:rPr b="0" lang="fr-FR" sz="2000" spc="-1" strike="noStrike">
                <a:latin typeface="Arial"/>
              </a:rPr>
              <a:t>as below to enable username/password authentication.</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&lt;identifier&gt;kerberos-provider&lt;/identifier&gt;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&lt;class&gt;org.apache.nifi.kerberos.KerberosProvider&lt;/class&gt;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name="Default Realm"&gt;NIFI.APACHE.ORG&lt;/property&gt;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name="Kerberos Config File"&gt;/etc/krb5.conf&lt;/property&gt;</a:t>
            </a:r>
            <a:endParaRPr b="0" lang="fr-FR" sz="2000" spc="-1" strike="noStrike">
              <a:latin typeface="Arial"/>
            </a:endParaRPr>
          </a:p>
          <a:p>
            <a:pPr>
              <a:lnSpc>
                <a:spcPct val="100000"/>
              </a:lnSpc>
            </a:pPr>
            <a:r>
              <a:rPr b="0" lang="fr-FR" sz="2000" spc="-1" strike="noStrike">
                <a:latin typeface="Arial"/>
              </a:rPr>
              <a:t>    </a:t>
            </a:r>
            <a:r>
              <a:rPr b="0" lang="fr-FR" sz="2000" spc="-1" strike="noStrike">
                <a:latin typeface="Arial"/>
              </a:rPr>
              <a:t>&lt;property name="Authentication Expiration"&gt;12 hours&lt;/property&gt;</a:t>
            </a:r>
            <a:endParaRPr b="0" lang="fr-FR" sz="2000" spc="-1" strike="noStrike">
              <a:latin typeface="Arial"/>
            </a:endParaRPr>
          </a:p>
          <a:p>
            <a:pPr>
              <a:lnSpc>
                <a:spcPct val="100000"/>
              </a:lnSpc>
            </a:pPr>
            <a:r>
              <a:rPr b="0" lang="fr-FR" sz="2000" spc="-1" strike="noStrike">
                <a:latin typeface="Arial"/>
              </a:rPr>
              <a:t>&lt;/provider&gt;</a:t>
            </a:r>
            <a:endParaRPr b="0" lang="fr-FR" sz="2000" spc="-1" strike="noStrike">
              <a:latin typeface="Arial"/>
            </a:endParaRPr>
          </a:p>
          <a:p>
            <a:pPr>
              <a:lnSpc>
                <a:spcPct val="140000"/>
              </a:lnSpc>
            </a:pPr>
            <a:endParaRPr b="0" lang="fr-FR" sz="2000" spc="-1" strike="noStrike">
              <a:latin typeface="Arial"/>
            </a:endParaRPr>
          </a:p>
          <a:p>
            <a:pPr>
              <a:lnSpc>
                <a:spcPct val="140000"/>
              </a:lnSpc>
            </a:pPr>
            <a:endParaRPr b="0" lang="fr-FR" sz="2000" spc="-1" strike="noStrike">
              <a:latin typeface="Arial"/>
            </a:endParaRPr>
          </a:p>
        </p:txBody>
      </p:sp>
      <p:sp>
        <p:nvSpPr>
          <p:cNvPr id="95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57432FF-F8F7-48C3-9655-7944D956F841}"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685800" y="1143000"/>
            <a:ext cx="5485680" cy="3085560"/>
          </a:xfrm>
          <a:prstGeom prst="rect">
            <a:avLst/>
          </a:prstGeom>
        </p:spPr>
      </p:sp>
      <p:sp>
        <p:nvSpPr>
          <p:cNvPr id="959"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6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B20F6E6-3554-44D2-BD55-0D5E0990AB55}"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sldImg"/>
          </p:nvPr>
        </p:nvSpPr>
        <p:spPr>
          <a:xfrm>
            <a:off x="685800" y="692280"/>
            <a:ext cx="5485680" cy="3085560"/>
          </a:xfrm>
          <a:prstGeom prst="rect">
            <a:avLst/>
          </a:prstGeom>
        </p:spPr>
      </p:sp>
      <p:sp>
        <p:nvSpPr>
          <p:cNvPr id="962"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63"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64"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F75DF55-B5D0-421E-AC1D-79C13AE7CBC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685800" y="1143000"/>
            <a:ext cx="5485680" cy="3085560"/>
          </a:xfrm>
          <a:prstGeom prst="rect">
            <a:avLst/>
          </a:prstGeom>
        </p:spPr>
      </p:sp>
      <p:sp>
        <p:nvSpPr>
          <p:cNvPr id="845" name="PlaceHolder 2"/>
          <p:cNvSpPr>
            <a:spLocks noGrp="1"/>
          </p:cNvSpPr>
          <p:nvPr>
            <p:ph type="body"/>
          </p:nvPr>
        </p:nvSpPr>
        <p:spPr>
          <a:xfrm>
            <a:off x="685800" y="4400640"/>
            <a:ext cx="5485680" cy="3599640"/>
          </a:xfrm>
          <a:prstGeom prst="rect">
            <a:avLst/>
          </a:prstGeom>
        </p:spPr>
        <p:txBody>
          <a:bodyPr lIns="0" rIns="0" tIns="0" bIns="0"/>
          <a:p>
            <a:pPr marL="228600" indent="-227880">
              <a:lnSpc>
                <a:spcPct val="100000"/>
              </a:lnSpc>
              <a:buClr>
                <a:srgbClr val="000000"/>
              </a:buClr>
              <a:buFont typeface="StarSymbol"/>
              <a:buAutoNum type="arabicParenR"/>
            </a:pPr>
            <a:r>
              <a:rPr b="1" lang="fr-FR" sz="2000" spc="-1" strike="noStrike">
                <a:latin typeface="Arial"/>
              </a:rPr>
              <a:t>Publishing Data to Spark Streaming</a:t>
            </a:r>
            <a:endParaRPr b="0" lang="fr-FR" sz="2000" spc="-1" strike="noStrike">
              <a:latin typeface="Arial"/>
            </a:endParaRPr>
          </a:p>
          <a:p>
            <a:pPr>
              <a:lnSpc>
                <a:spcPct val="100000"/>
              </a:lnSpc>
            </a:pP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Spark doesn't supply a mechanism to have data pushed to it - instead, it wants to pull data from other sources.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NiFi uses its mechanism for transferring data between clusters or instances called Site-to-Site to let Spark Pull </a:t>
            </a:r>
            <a:r>
              <a:rPr b="0" lang="fr-FR" sz="2000" spc="-1" strike="noStrike">
                <a:latin typeface="Arial"/>
              </a:rPr>
              <a:t>Data from It.</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NiFi comes with a </a:t>
            </a:r>
            <a:r>
              <a:rPr b="1" lang="fr-FR" sz="2000" spc="-1" strike="noStrike">
                <a:latin typeface="Arial"/>
              </a:rPr>
              <a:t>spark-receiver </a:t>
            </a:r>
            <a:r>
              <a:rPr b="0" lang="fr-FR" sz="2000" spc="-1" strike="noStrike">
                <a:latin typeface="Arial"/>
              </a:rPr>
              <a:t>plugin</a:t>
            </a:r>
            <a:r>
              <a:rPr b="1" lang="fr-FR" sz="2000" spc="-1" strike="noStrike">
                <a:latin typeface="Arial"/>
              </a:rPr>
              <a:t> </a:t>
            </a:r>
            <a:r>
              <a:rPr b="0" lang="fr-FR" sz="2000" spc="-1" strike="noStrike">
                <a:latin typeface="Arial"/>
              </a:rPr>
              <a:t>for each version which should be deployed at your spark application </a:t>
            </a:r>
            <a:r>
              <a:rPr b="0" lang="fr-FR" sz="2000" spc="-1" strike="noStrike">
                <a:latin typeface="Arial"/>
              </a:rPr>
              <a:t>side. [along with your other libraries if required –eg:  site-to-site client]</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At NiFi end, this data can be exposed in such a way that a receiver can pull from it by adding an Output Port to </a:t>
            </a:r>
            <a:r>
              <a:rPr b="0" lang="fr-FR" sz="2000" spc="-1" strike="noStrike">
                <a:latin typeface="Arial"/>
              </a:rPr>
              <a:t>the root process group.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In order for this to work, we need two pieces of information: the URL to connect to NiFi and the name of the </a:t>
            </a:r>
            <a:r>
              <a:rPr b="0" lang="fr-FR" sz="2000" spc="-1" strike="noStrike">
                <a:latin typeface="Arial"/>
              </a:rPr>
              <a:t>Output Port to pull data from.</a:t>
            </a:r>
            <a:endParaRPr b="0" lang="fr-FR" sz="2000" spc="-1" strike="noStrike">
              <a:latin typeface="Arial"/>
            </a:endParaRPr>
          </a:p>
          <a:p>
            <a:pPr marL="457200">
              <a:lnSpc>
                <a:spcPct val="100000"/>
              </a:lnSpc>
            </a:pPr>
            <a:r>
              <a:rPr b="0" i="1" lang="fr-FR" sz="2000" spc="-1" strike="noStrike">
                <a:latin typeface="Arial"/>
              </a:rPr>
              <a:t>SiteToSiteClientConfig config = new SiteToSiteClient.Builder()</a:t>
            </a:r>
            <a:endParaRPr b="0" lang="fr-FR" sz="2000" spc="-1" strike="noStrike">
              <a:latin typeface="Arial"/>
            </a:endParaRPr>
          </a:p>
          <a:p>
            <a:pPr marL="457200">
              <a:lnSpc>
                <a:spcPct val="100000"/>
              </a:lnSpc>
            </a:pPr>
            <a:r>
              <a:rPr b="0" i="1" lang="fr-FR" sz="2000" spc="-1" strike="noStrike">
                <a:latin typeface="Arial"/>
              </a:rPr>
              <a:t>  </a:t>
            </a:r>
            <a:r>
              <a:rPr b="0" i="1" lang="fr-FR" sz="2000" spc="-1" strike="noStrike">
                <a:latin typeface="Arial"/>
              </a:rPr>
              <a:t>.url("http://localhost:8080/nifi")</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NiFi Url</a:t>
            </a:r>
            <a:endParaRPr b="0" lang="fr-FR" sz="2000" spc="-1" strike="noStrike">
              <a:latin typeface="Arial"/>
            </a:endParaRPr>
          </a:p>
          <a:p>
            <a:pPr marL="457200">
              <a:lnSpc>
                <a:spcPct val="100000"/>
              </a:lnSpc>
            </a:pPr>
            <a:r>
              <a:rPr b="0" i="1" lang="fr-FR" sz="2000" spc="-1" strike="noStrike">
                <a:latin typeface="Arial"/>
              </a:rPr>
              <a:t>  </a:t>
            </a:r>
            <a:r>
              <a:rPr b="0" i="1" lang="fr-FR" sz="2000" spc="-1" strike="noStrike">
                <a:latin typeface="Arial"/>
              </a:rPr>
              <a:t>.portName(”SPARK")</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a:t>
            </a:r>
            <a:r>
              <a:rPr b="0" i="1" lang="fr-FR" sz="2000" spc="-1" strike="noStrike">
                <a:latin typeface="Arial"/>
              </a:rPr>
              <a:t>// NiFi Output Port which exposes data</a:t>
            </a:r>
            <a:endParaRPr b="0" lang="fr-FR" sz="2000" spc="-1" strike="noStrike">
              <a:latin typeface="Arial"/>
            </a:endParaRPr>
          </a:p>
          <a:p>
            <a:pPr marL="457200">
              <a:lnSpc>
                <a:spcPct val="100000"/>
              </a:lnSpc>
            </a:pPr>
            <a:r>
              <a:rPr b="0" i="1" lang="fr-FR" sz="2000" spc="-1" strike="noStrike">
                <a:latin typeface="Arial"/>
              </a:rPr>
              <a:t>  </a:t>
            </a:r>
            <a:r>
              <a:rPr b="0" i="1" lang="fr-FR" sz="2000" spc="-1" strike="noStrike">
                <a:latin typeface="Arial"/>
              </a:rPr>
              <a:t>.buildConfig();</a:t>
            </a:r>
            <a:endParaRPr b="0" lang="fr-FR" sz="2000" spc="-1" strike="noStrike">
              <a:latin typeface="Arial"/>
            </a:endParaRPr>
          </a:p>
          <a:p>
            <a:pPr marL="457200">
              <a:lnSpc>
                <a:spcPct val="100000"/>
              </a:lnSpc>
            </a:pP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gives us a JavaReceiverInputDStream of type </a:t>
            </a:r>
            <a:r>
              <a:rPr b="1" lang="fr-FR" sz="2000" spc="-1" strike="noStrike">
                <a:latin typeface="Arial"/>
              </a:rPr>
              <a:t>NiFiDataPacket</a:t>
            </a:r>
            <a:r>
              <a:rPr b="0" lang="fr-FR" sz="2000" spc="-1" strike="noStrike">
                <a:latin typeface="Arial"/>
              </a:rPr>
              <a:t>.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a:t>
            </a:r>
            <a:r>
              <a:rPr b="1" lang="fr-FR" sz="2000" spc="-1" strike="noStrike">
                <a:latin typeface="Arial"/>
              </a:rPr>
              <a:t>NiFiDataPacket</a:t>
            </a:r>
            <a:r>
              <a:rPr b="0" lang="fr-FR" sz="2000" spc="-1" strike="noStrike">
                <a:latin typeface="Arial"/>
              </a:rPr>
              <a:t> is a simple construct that packages an arbitrary byte array with a map of Key/Value pairs </a:t>
            </a:r>
            <a:r>
              <a:rPr b="0" lang="fr-FR" sz="2000" spc="-1" strike="noStrike">
                <a:latin typeface="Arial"/>
              </a:rPr>
              <a:t>(referred to as attributes) that correspond to the data.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We can extract data as well as NiFi attributes from NiFiDataPacket.</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2) Find tutorial under below url:</a:t>
            </a:r>
            <a:endParaRPr b="0" lang="fr-FR" sz="2000" spc="-1" strike="noStrike">
              <a:latin typeface="Arial"/>
            </a:endParaRPr>
          </a:p>
          <a:p>
            <a:pPr>
              <a:lnSpc>
                <a:spcPct val="100000"/>
              </a:lnSpc>
            </a:pPr>
            <a:r>
              <a:rPr b="0" lang="fr-FR" sz="2000" spc="-1" strike="noStrike">
                <a:latin typeface="Arial"/>
              </a:rPr>
              <a:t>https://community.hortonworks.com/articles/12708/nifi-feeding-data-to-spark-streaming.html</a:t>
            </a:r>
            <a:endParaRPr b="0" lang="fr-FR" sz="2000" spc="-1" strike="noStrike">
              <a:latin typeface="Arial"/>
            </a:endParaRPr>
          </a:p>
          <a:p>
            <a:pPr>
              <a:lnSpc>
                <a:spcPct val="100000"/>
              </a:lnSpc>
            </a:pPr>
            <a:r>
              <a:rPr b="1" lang="fr-FR" sz="2000" spc="-1" strike="noStrike">
                <a:latin typeface="Arial"/>
              </a:rPr>
              <a:t>3) More Reading:</a:t>
            </a:r>
            <a:endParaRPr b="0" lang="fr-FR" sz="2000" spc="-1" strike="noStrike">
              <a:latin typeface="Arial"/>
            </a:endParaRPr>
          </a:p>
          <a:p>
            <a:pPr>
              <a:lnSpc>
                <a:spcPct val="100000"/>
              </a:lnSpc>
            </a:pPr>
            <a:r>
              <a:rPr b="0" lang="fr-FR" sz="2000" spc="-1" strike="noStrike">
                <a:latin typeface="Arial"/>
              </a:rPr>
              <a:t>https://blogs.apache.org/nifi/entry/stream_processing_nifi_and_spark</a:t>
            </a:r>
            <a:endParaRPr b="0" lang="fr-FR" sz="2000" spc="-1" strike="noStrike">
              <a:latin typeface="Arial"/>
            </a:endParaRPr>
          </a:p>
        </p:txBody>
      </p:sp>
      <p:sp>
        <p:nvSpPr>
          <p:cNvPr id="84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703414F-A220-407C-BA5A-6A7804D4947B}"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685800" y="692280"/>
            <a:ext cx="5485680" cy="3085560"/>
          </a:xfrm>
          <a:prstGeom prst="rect">
            <a:avLst/>
          </a:prstGeom>
        </p:spPr>
      </p:sp>
      <p:sp>
        <p:nvSpPr>
          <p:cNvPr id="966"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67"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68"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581A243-83F0-4F01-839D-756FBA08F7E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Img"/>
          </p:nvPr>
        </p:nvSpPr>
        <p:spPr>
          <a:xfrm>
            <a:off x="685800" y="692280"/>
            <a:ext cx="5485680" cy="3085560"/>
          </a:xfrm>
          <a:prstGeom prst="rect">
            <a:avLst/>
          </a:prstGeom>
        </p:spPr>
      </p:sp>
      <p:sp>
        <p:nvSpPr>
          <p:cNvPr id="970"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71"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72"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B9D5701-E65A-4200-B911-F4D8886DD90D}"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685800" y="1143000"/>
            <a:ext cx="5485680" cy="3085560"/>
          </a:xfrm>
          <a:prstGeom prst="rect">
            <a:avLst/>
          </a:prstGeom>
        </p:spPr>
      </p:sp>
      <p:sp>
        <p:nvSpPr>
          <p:cNvPr id="848"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HDF Expose data to Storm Directly</a:t>
            </a:r>
            <a:endParaRPr b="0" lang="fr-FR" sz="2000" spc="-1" strike="noStrike">
              <a:latin typeface="Arial"/>
            </a:endParaRPr>
          </a:p>
          <a:p>
            <a:pPr marL="216000" indent="-216000">
              <a:lnSpc>
                <a:spcPct val="100000"/>
              </a:lnSpc>
            </a:pP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NiFiSpout provides a way to pull data from Apache NiFi so that it can be processed by Apache Storm.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NiFi Spout connects to a NiFi instance provided in the config and requests data from the OutputPort that is </a:t>
            </a:r>
            <a:r>
              <a:rPr b="0" lang="fr-FR" sz="2000" spc="-1" strike="noStrike">
                <a:latin typeface="Arial"/>
              </a:rPr>
              <a:t>named.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In NiFi, when an OutputPort is added to the root process group, it acts as a queue of data for remote clients.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spout is then able to pull that data from NiFi reliably.</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Reference:</a:t>
            </a:r>
            <a:endParaRPr b="0" lang="fr-FR" sz="2000" spc="-1" strike="noStrike">
              <a:latin typeface="Arial"/>
            </a:endParaRPr>
          </a:p>
          <a:p>
            <a:pPr>
              <a:lnSpc>
                <a:spcPct val="100000"/>
              </a:lnSpc>
            </a:pPr>
            <a:r>
              <a:rPr b="0" lang="fr-FR" sz="2000" spc="-1" strike="noStrike">
                <a:latin typeface="Arial"/>
              </a:rPr>
              <a:t>https://issues.apache.org/jira/browse/NIFI-606</a:t>
            </a:r>
            <a:endParaRPr b="0" lang="fr-FR" sz="2000" spc="-1" strike="noStrike">
              <a:latin typeface="Arial"/>
            </a:endParaRPr>
          </a:p>
          <a:p>
            <a:pPr>
              <a:lnSpc>
                <a:spcPct val="100000"/>
              </a:lnSpc>
            </a:pPr>
            <a:r>
              <a:rPr b="0" lang="fr-FR" sz="2000" spc="-1" strike="noStrike">
                <a:latin typeface="Arial"/>
              </a:rPr>
              <a:t>https://github.com/apache/nifi/tree/master/nifi-external/nifi-storm-spout/src/main/java/org/apache/nifi/storm</a:t>
            </a:r>
            <a:endParaRPr b="0" lang="fr-FR" sz="2000" spc="-1" strike="noStrike">
              <a:latin typeface="Arial"/>
            </a:endParaRPr>
          </a:p>
        </p:txBody>
      </p:sp>
      <p:sp>
        <p:nvSpPr>
          <p:cNvPr id="84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4308FBF-C92D-4FD7-9AC7-C6CDB10B8236}"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sldImg"/>
          </p:nvPr>
        </p:nvSpPr>
        <p:spPr>
          <a:xfrm>
            <a:off x="685800" y="692280"/>
            <a:ext cx="5485680" cy="3085560"/>
          </a:xfrm>
          <a:prstGeom prst="rect">
            <a:avLst/>
          </a:prstGeom>
        </p:spPr>
      </p:sp>
      <p:sp>
        <p:nvSpPr>
          <p:cNvPr id="974"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75"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76"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223854F-53B4-44DB-84AF-E892DD6ADD76}"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685800" y="1143000"/>
            <a:ext cx="5485680" cy="3085560"/>
          </a:xfrm>
          <a:prstGeom prst="rect">
            <a:avLst/>
          </a:prstGeom>
        </p:spPr>
      </p:sp>
      <p:sp>
        <p:nvSpPr>
          <p:cNvPr id="851"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1" lang="fr-FR" sz="2000" spc="-1" strike="noStrike">
                <a:latin typeface="Arial"/>
              </a:rPr>
              <a:t>1) GetHBase</a:t>
            </a:r>
            <a:endParaRPr b="0" lang="fr-FR" sz="2000" spc="-1" strike="noStrike">
              <a:latin typeface="Arial"/>
            </a:endParaRPr>
          </a:p>
          <a:p>
            <a:pPr marL="216000" indent="-216000">
              <a:lnSpc>
                <a:spcPct val="100000"/>
              </a:lnSpc>
            </a:pP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polls HBase for any records in the specified table.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processor keeps track of the timestamp of the cells that it receives, so that as new records are pushed to </a:t>
            </a:r>
            <a:r>
              <a:rPr b="0" lang="fr-FR" sz="2000" spc="-1" strike="noStrike">
                <a:latin typeface="Arial"/>
              </a:rPr>
              <a:t>HBase, they will automatically be pulled.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Each record is output in JSON format, as {"row": "&lt;row key&gt;", "cells": { "&lt;column 1 family&gt;:&lt;column 1 qualifier&gt;": </a:t>
            </a:r>
            <a:r>
              <a:rPr b="0" lang="fr-FR" sz="2000" spc="-1" strike="noStrike">
                <a:latin typeface="Arial"/>
              </a:rPr>
              <a:t>"&lt;cell 1 value&gt;", "&lt;column 2 family&gt;:&lt;column 2 qualifier&gt;": "&lt;cell 2 value&gt;", ... }}.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For each record received, a Provenance RECEIVE event is emitted with the format hbase://&lt;table name&gt;/&lt;row </a:t>
            </a:r>
            <a:r>
              <a:rPr b="0" lang="fr-FR" sz="2000" spc="-1" strike="noStrike">
                <a:latin typeface="Arial"/>
              </a:rPr>
              <a:t>key&gt;, where &lt;row key&gt; is the UTF-8 encoded value of the row's key.</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2) PutHBaseCell</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Adds the Contents of a FlowFile to HBase as the value of a single cell</a:t>
            </a:r>
            <a:endParaRPr b="0" lang="fr-FR" sz="2000" spc="-1" strike="noStrike">
              <a:latin typeface="Arial"/>
            </a:endParaRPr>
          </a:p>
          <a:p>
            <a:pPr>
              <a:lnSpc>
                <a:spcPct val="100000"/>
              </a:lnSpc>
            </a:pPr>
            <a:endParaRPr b="0" lang="fr-FR" sz="2000" spc="-1" strike="noStrike">
              <a:latin typeface="Arial"/>
            </a:endParaRPr>
          </a:p>
          <a:p>
            <a:pPr>
              <a:lnSpc>
                <a:spcPct val="100000"/>
              </a:lnSpc>
            </a:pPr>
            <a:r>
              <a:rPr b="1" lang="fr-FR" sz="2000" spc="-1" strike="noStrike">
                <a:latin typeface="Arial"/>
              </a:rPr>
              <a:t>3) PutHBaseJSON</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Adds rows to HBase based on the contents of incoming JSON documents.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Each FlowFile must contain a single UTF-8 encoded JSON document, and any FlowFiles where the root element is </a:t>
            </a:r>
            <a:r>
              <a:rPr b="0" lang="fr-FR" sz="2000" spc="-1" strike="noStrike">
                <a:latin typeface="Arial"/>
              </a:rPr>
              <a:t>not a single document will be routed to failure.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Each JSON field name and value will become a column qualifier and value of the HBase row.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Any fields with a null value will be skipped, and fields with a complex value will be handled according to the </a:t>
            </a:r>
            <a:r>
              <a:rPr b="0" lang="fr-FR" sz="2000" spc="-1" strike="noStrike">
                <a:latin typeface="Arial"/>
              </a:rPr>
              <a:t>Complex Field Strategy.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The row id can be specified either directly on the processor through the Row Identifier property, or can be extracted </a:t>
            </a:r>
            <a:r>
              <a:rPr b="0" lang="fr-FR" sz="2000" spc="-1" strike="noStrike">
                <a:latin typeface="Arial"/>
              </a:rPr>
              <a:t>from the JSON document by specifying the Row Identifier Field Name property. </a:t>
            </a:r>
            <a:endParaRPr b="0" lang="fr-FR" sz="2000" spc="-1" strike="noStrike">
              <a:latin typeface="Arial"/>
            </a:endParaRPr>
          </a:p>
          <a:p>
            <a:pPr marL="171360" indent="-170640">
              <a:lnSpc>
                <a:spcPct val="100000"/>
              </a:lnSpc>
              <a:buClr>
                <a:srgbClr val="000000"/>
              </a:buClr>
              <a:buFont typeface="Arial"/>
              <a:buChar char="•"/>
            </a:pPr>
            <a:r>
              <a:rPr b="0" lang="fr-FR" sz="2000" spc="-1" strike="noStrike">
                <a:latin typeface="Arial"/>
              </a:rPr>
              <a:t>This processor will hold the contents of all FlowFiles for the given batch in memory at one time.</a:t>
            </a:r>
            <a:endParaRPr b="0" lang="fr-FR" sz="2000" spc="-1" strike="noStrike">
              <a:latin typeface="Arial"/>
            </a:endParaRPr>
          </a:p>
        </p:txBody>
      </p:sp>
      <p:sp>
        <p:nvSpPr>
          <p:cNvPr id="85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94ABB57-BDC8-4767-85DB-B439AD9387F5}"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685800" y="692280"/>
            <a:ext cx="5485680" cy="3085560"/>
          </a:xfrm>
          <a:prstGeom prst="rect">
            <a:avLst/>
          </a:prstGeom>
        </p:spPr>
      </p:sp>
      <p:sp>
        <p:nvSpPr>
          <p:cNvPr id="978"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79"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80"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210BE6B-E64E-47AF-96CC-9622C87CA6CC}"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sldImg"/>
          </p:nvPr>
        </p:nvSpPr>
        <p:spPr>
          <a:xfrm>
            <a:off x="685800" y="692280"/>
            <a:ext cx="5485680" cy="3085560"/>
          </a:xfrm>
          <a:prstGeom prst="rect">
            <a:avLst/>
          </a:prstGeom>
        </p:spPr>
      </p:sp>
      <p:sp>
        <p:nvSpPr>
          <p:cNvPr id="982"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83"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84"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E65655C-50EF-49EF-B2ED-63ABE37E700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sldImg"/>
          </p:nvPr>
        </p:nvSpPr>
        <p:spPr>
          <a:xfrm>
            <a:off x="685800" y="692280"/>
            <a:ext cx="5485680" cy="3085560"/>
          </a:xfrm>
          <a:prstGeom prst="rect">
            <a:avLst/>
          </a:prstGeom>
        </p:spPr>
      </p:sp>
      <p:sp>
        <p:nvSpPr>
          <p:cNvPr id="986"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87"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88"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DF06D58-B092-4D89-B7B0-1406B03FEF6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685800" y="692280"/>
            <a:ext cx="5485680" cy="3085560"/>
          </a:xfrm>
          <a:prstGeom prst="rect">
            <a:avLst/>
          </a:prstGeom>
        </p:spPr>
      </p:sp>
      <p:sp>
        <p:nvSpPr>
          <p:cNvPr id="990"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91"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92"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C2E7F46-047D-4C5F-A9D2-A54E52D9C682}"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sldImg"/>
          </p:nvPr>
        </p:nvSpPr>
        <p:spPr>
          <a:xfrm>
            <a:off x="685800" y="692280"/>
            <a:ext cx="5485680" cy="3085560"/>
          </a:xfrm>
          <a:prstGeom prst="rect">
            <a:avLst/>
          </a:prstGeom>
        </p:spPr>
      </p:sp>
      <p:sp>
        <p:nvSpPr>
          <p:cNvPr id="994"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95"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996"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1C090DD-CF0A-45EE-8824-38FB5980E078}"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sldImg"/>
          </p:nvPr>
        </p:nvSpPr>
        <p:spPr>
          <a:xfrm>
            <a:off x="685800" y="692280"/>
            <a:ext cx="5485680" cy="3085560"/>
          </a:xfrm>
          <a:prstGeom prst="rect">
            <a:avLst/>
          </a:prstGeom>
        </p:spPr>
      </p:sp>
      <p:sp>
        <p:nvSpPr>
          <p:cNvPr id="998"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999"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1000"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5D177A5-5FE7-474D-B94C-F7CA2AE1D749}"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685800" y="692280"/>
            <a:ext cx="5485680" cy="3085560"/>
          </a:xfrm>
          <a:prstGeom prst="rect">
            <a:avLst/>
          </a:prstGeom>
        </p:spPr>
      </p:sp>
      <p:sp>
        <p:nvSpPr>
          <p:cNvPr id="1002"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1003" name="CustomShape 3"/>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p>
            <a:pPr>
              <a:lnSpc>
                <a:spcPct val="100000"/>
              </a:lnSpc>
            </a:pPr>
            <a:r>
              <a:rPr b="0" lang="fr-FR" sz="1200" spc="-1" strike="noStrike">
                <a:solidFill>
                  <a:srgbClr val="000000"/>
                </a:solidFill>
                <a:latin typeface="+mn-lt"/>
                <a:ea typeface="+mn-ea"/>
              </a:rPr>
              <a:t>Hortonworks: Powering the Future of Data</a:t>
            </a:r>
            <a:endParaRPr b="0" lang="fr-FR" sz="1200" spc="-1" strike="noStrike">
              <a:latin typeface="Arial"/>
            </a:endParaRPr>
          </a:p>
        </p:txBody>
      </p:sp>
      <p:sp>
        <p:nvSpPr>
          <p:cNvPr id="1004" name="CustomShape 4"/>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0068900-E722-4651-B61B-4A26E73A55B4}"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685800" y="1143000"/>
            <a:ext cx="5485680" cy="3085560"/>
          </a:xfrm>
          <a:prstGeom prst="rect">
            <a:avLst/>
          </a:prstGeom>
        </p:spPr>
      </p:sp>
      <p:sp>
        <p:nvSpPr>
          <p:cNvPr id="854" name="PlaceHolder 2"/>
          <p:cNvSpPr>
            <a:spLocks noGrp="1"/>
          </p:cNvSpPr>
          <p:nvPr>
            <p:ph type="body"/>
          </p:nvPr>
        </p:nvSpPr>
        <p:spPr>
          <a:xfrm>
            <a:off x="685800" y="4400640"/>
            <a:ext cx="5485680" cy="3599640"/>
          </a:xfrm>
          <a:prstGeom prst="rect">
            <a:avLst/>
          </a:prstGeom>
        </p:spPr>
        <p:txBody>
          <a:bodyPr lIns="0" rIns="0" tIns="0" bIns="0"/>
          <a:p>
            <a:endParaRPr b="0" lang="fr-FR" sz="2000" spc="-1" strike="noStrike">
              <a:latin typeface="Arial"/>
            </a:endParaRPr>
          </a:p>
        </p:txBody>
      </p:sp>
      <p:sp>
        <p:nvSpPr>
          <p:cNvPr id="85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E8C5D70-D961-4442-93D8-4E86A142688F}"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685800" y="1143000"/>
            <a:ext cx="5485680" cy="3085560"/>
          </a:xfrm>
          <a:prstGeom prst="rect">
            <a:avLst/>
          </a:prstGeom>
        </p:spPr>
      </p:sp>
      <p:sp>
        <p:nvSpPr>
          <p:cNvPr id="857"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40000"/>
              </a:lnSpc>
            </a:pPr>
            <a:r>
              <a:rPr b="1" lang="fr-FR" sz="2000" spc="-1" strike="noStrike">
                <a:latin typeface="Arial"/>
              </a:rPr>
              <a:t>HDF Best Practices</a:t>
            </a:r>
            <a:endParaRPr b="0" lang="fr-FR" sz="2000" spc="-1" strike="noStrike">
              <a:latin typeface="Arial"/>
            </a:endParaRPr>
          </a:p>
          <a:p>
            <a:pPr marL="216000" indent="-216000">
              <a:lnSpc>
                <a:spcPct val="140000"/>
              </a:lnSpc>
            </a:pP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As data flows through your dataflow in NiFi, it is important to understand how well your system is performing in order to assess if you will require more resources and in order to assess the health of your current resources.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NiFi is pre-configured to run with very minimal configuration needed out of the box.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Simply edit the nifi.properties file located in the conf directory by adding a sensitive props key and you are ready to go.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This may get you up and running, but that basic configuration is far from ideal for high volume/high performance dataflows.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Some NiFi processors can be CPU, I/O or memory intensive.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In fact some can be intensive in all three areas. </a:t>
            </a:r>
            <a:endParaRPr b="0" lang="fr-FR" sz="2000" spc="-1" strike="noStrike">
              <a:latin typeface="Arial"/>
            </a:endParaRPr>
          </a:p>
          <a:p>
            <a:pPr marL="285840" indent="-285120">
              <a:lnSpc>
                <a:spcPct val="140000"/>
              </a:lnSpc>
              <a:buClr>
                <a:srgbClr val="000000"/>
              </a:buClr>
              <a:buFont typeface="Arial"/>
              <a:buChar char="•"/>
            </a:pPr>
            <a:r>
              <a:rPr b="0" lang="fr-FR" sz="2000" spc="-1" strike="noStrike">
                <a:latin typeface="Arial"/>
              </a:rPr>
              <a:t>Here we will focus on the initial setup of the application itself and focus on the areas where you can improve performance by changing some out of the box default values. </a:t>
            </a:r>
            <a:endParaRPr b="0" lang="fr-FR" sz="2000" spc="-1" strike="noStrike">
              <a:latin typeface="Arial"/>
            </a:endParaRPr>
          </a:p>
          <a:p>
            <a:pPr marL="285840" indent="-285120">
              <a:lnSpc>
                <a:spcPct val="140000"/>
              </a:lnSpc>
              <a:buClr>
                <a:srgbClr val="000000"/>
              </a:buClr>
              <a:buFont typeface="Arial"/>
              <a:buChar char="•"/>
            </a:pPr>
            <a:r>
              <a:rPr b="0" lang="fr-FR" sz="1200" spc="-1" strike="noStrike">
                <a:solidFill>
                  <a:srgbClr val="000000"/>
                </a:solidFill>
                <a:latin typeface="+mn-lt"/>
                <a:ea typeface="+mn-ea"/>
              </a:rPr>
              <a:t>We have tried to identify if a processor is intensive in any of these areas within the processor documentation.</a:t>
            </a:r>
            <a:endParaRPr b="0" lang="fr-FR" sz="1200" spc="-1" strike="noStrike">
              <a:latin typeface="Arial"/>
            </a:endParaRPr>
          </a:p>
          <a:p>
            <a:pPr marL="285840" indent="-285120">
              <a:lnSpc>
                <a:spcPct val="140000"/>
              </a:lnSpc>
              <a:buClr>
                <a:srgbClr val="000000"/>
              </a:buClr>
              <a:buFont typeface="Arial"/>
              <a:buChar char="•"/>
            </a:pPr>
            <a:r>
              <a:rPr b="0" lang="fr-FR" sz="1200" spc="-1" strike="noStrike">
                <a:solidFill>
                  <a:srgbClr val="000000"/>
                </a:solidFill>
                <a:latin typeface="+mn-lt"/>
                <a:ea typeface="+mn-ea"/>
              </a:rPr>
              <a:t>This guide is not intended to cover how to optimize your data flow design or how to fine-tune your individual processors. </a:t>
            </a:r>
            <a:endParaRPr b="0" lang="fr-FR" sz="1200" spc="-1" strike="noStrike">
              <a:latin typeface="Arial"/>
            </a:endParaRPr>
          </a:p>
          <a:p>
            <a:pPr>
              <a:lnSpc>
                <a:spcPct val="100000"/>
              </a:lnSpc>
            </a:pPr>
            <a:endParaRPr b="0" lang="fr-FR" sz="1200" spc="-1" strike="noStrike">
              <a:latin typeface="Arial"/>
            </a:endParaRPr>
          </a:p>
        </p:txBody>
      </p:sp>
      <p:sp>
        <p:nvSpPr>
          <p:cNvPr id="85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30E5048-61BC-4EEC-9EB7-280A08735E85}" type="slidenum">
              <a:rPr b="0" lang="fr-FR" sz="1200" spc="-1" strike="noStrike">
                <a:solidFill>
                  <a:srgbClr val="000000"/>
                </a:solidFill>
                <a:latin typeface="+mn-lt"/>
                <a:ea typeface="+mn-ea"/>
              </a:rPr>
              <a:t>1</a:t>
            </a:fld>
            <a:endParaRPr b="0" lang="fr-F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58"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359"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63"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64"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365"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67"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368"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69"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71"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72"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73"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75"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376"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78"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79"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80"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381"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83"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384"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385"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386"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387"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388"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53"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55"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57"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58"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68"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70"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71"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72"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77"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78"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79"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80"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82"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83"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84"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85"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86"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87"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95"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97"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99"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00"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08"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16"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117"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19"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20"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21"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122"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24"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125"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126"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127"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128"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129"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37"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39"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41"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42"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46"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47"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148"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54"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55"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56"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58"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61"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62"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63"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164"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66"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167"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168"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169"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170"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171"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79"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81"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83"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84"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88"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89"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190"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92"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193"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94"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96"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97"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198"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00"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201"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03"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04"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05"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206"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08"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209"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210"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211"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212"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213"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25"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27"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29"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230"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34"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35"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236"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38"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239"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40"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42"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43"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44"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46"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247"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49"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50"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51"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252"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54"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255"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256"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257"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258"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259"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70"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72"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74"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275"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79"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80"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281"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83"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284"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85"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87"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91"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94"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95"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96"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297"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99"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300"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301"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302"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303"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304"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12"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14"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16"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317"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21"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22" name="PlaceHolder 3"/>
          <p:cNvSpPr>
            <a:spLocks noGrp="1"/>
          </p:cNvSpPr>
          <p:nvPr>
            <p:ph type="body"/>
          </p:nvPr>
        </p:nvSpPr>
        <p:spPr>
          <a:xfrm>
            <a:off x="7478280" y="1925640"/>
            <a:ext cx="6425280" cy="4772520"/>
          </a:xfrm>
          <a:prstGeom prst="rect">
            <a:avLst/>
          </a:prstGeom>
        </p:spPr>
        <p:txBody>
          <a:bodyPr lIns="0" rIns="0" tIns="0" bIns="0">
            <a:normAutofit/>
          </a:bodyPr>
          <a:p>
            <a:endParaRPr b="0" lang="fr-FR" sz="3200" spc="-1" strike="noStrike">
              <a:latin typeface="Arial"/>
            </a:endParaRPr>
          </a:p>
        </p:txBody>
      </p:sp>
      <p:sp>
        <p:nvSpPr>
          <p:cNvPr id="323"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25" name="PlaceHolder 2"/>
          <p:cNvSpPr>
            <a:spLocks noGrp="1"/>
          </p:cNvSpPr>
          <p:nvPr>
            <p:ph type="body"/>
          </p:nvPr>
        </p:nvSpPr>
        <p:spPr>
          <a:xfrm>
            <a:off x="731520" y="1925640"/>
            <a:ext cx="6425280" cy="4772520"/>
          </a:xfrm>
          <a:prstGeom prst="rect">
            <a:avLst/>
          </a:prstGeom>
        </p:spPr>
        <p:txBody>
          <a:bodyPr lIns="0" rIns="0" tIns="0" bIns="0">
            <a:normAutofit/>
          </a:bodyPr>
          <a:p>
            <a:endParaRPr b="0" lang="fr-FR" sz="3200" spc="-1" strike="noStrike">
              <a:latin typeface="Arial"/>
            </a:endParaRPr>
          </a:p>
        </p:txBody>
      </p:sp>
      <p:sp>
        <p:nvSpPr>
          <p:cNvPr id="326"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27" name="PlaceHolder 4"/>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29"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30"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31" name="PlaceHolder 4"/>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33" name="PlaceHolder 2"/>
          <p:cNvSpPr>
            <a:spLocks noGrp="1"/>
          </p:cNvSpPr>
          <p:nvPr>
            <p:ph type="body"/>
          </p:nvPr>
        </p:nvSpPr>
        <p:spPr>
          <a:xfrm>
            <a:off x="731520" y="1925640"/>
            <a:ext cx="13167000" cy="2276280"/>
          </a:xfrm>
          <a:prstGeom prst="rect">
            <a:avLst/>
          </a:prstGeom>
        </p:spPr>
        <p:txBody>
          <a:bodyPr lIns="0" rIns="0" tIns="0" bIns="0">
            <a:normAutofit/>
          </a:bodyPr>
          <a:p>
            <a:endParaRPr b="0" lang="fr-FR" sz="3200" spc="-1" strike="noStrike">
              <a:latin typeface="Arial"/>
            </a:endParaRPr>
          </a:p>
        </p:txBody>
      </p:sp>
      <p:sp>
        <p:nvSpPr>
          <p:cNvPr id="334" name="PlaceHolder 3"/>
          <p:cNvSpPr>
            <a:spLocks noGrp="1"/>
          </p:cNvSpPr>
          <p:nvPr>
            <p:ph type="body"/>
          </p:nvPr>
        </p:nvSpPr>
        <p:spPr>
          <a:xfrm>
            <a:off x="731520" y="4418640"/>
            <a:ext cx="1316700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36" name="PlaceHolder 2"/>
          <p:cNvSpPr>
            <a:spLocks noGrp="1"/>
          </p:cNvSpPr>
          <p:nvPr>
            <p:ph type="body"/>
          </p:nvPr>
        </p:nvSpPr>
        <p:spPr>
          <a:xfrm>
            <a:off x="731520" y="1925640"/>
            <a:ext cx="6425280" cy="2276280"/>
          </a:xfrm>
          <a:prstGeom prst="rect">
            <a:avLst/>
          </a:prstGeom>
        </p:spPr>
        <p:txBody>
          <a:bodyPr lIns="0" rIns="0" tIns="0" bIns="0">
            <a:normAutofit/>
          </a:bodyPr>
          <a:p>
            <a:endParaRPr b="0" lang="fr-FR" sz="3200" spc="-1" strike="noStrike">
              <a:latin typeface="Arial"/>
            </a:endParaRPr>
          </a:p>
        </p:txBody>
      </p:sp>
      <p:sp>
        <p:nvSpPr>
          <p:cNvPr id="337" name="PlaceHolder 3"/>
          <p:cNvSpPr>
            <a:spLocks noGrp="1"/>
          </p:cNvSpPr>
          <p:nvPr>
            <p:ph type="body"/>
          </p:nvPr>
        </p:nvSpPr>
        <p:spPr>
          <a:xfrm>
            <a:off x="7478280" y="1925640"/>
            <a:ext cx="6425280" cy="2276280"/>
          </a:xfrm>
          <a:prstGeom prst="rect">
            <a:avLst/>
          </a:prstGeom>
        </p:spPr>
        <p:txBody>
          <a:bodyPr lIns="0" rIns="0" tIns="0" bIns="0">
            <a:normAutofit/>
          </a:bodyPr>
          <a:p>
            <a:endParaRPr b="0" lang="fr-FR" sz="3200" spc="-1" strike="noStrike">
              <a:latin typeface="Arial"/>
            </a:endParaRPr>
          </a:p>
        </p:txBody>
      </p:sp>
      <p:sp>
        <p:nvSpPr>
          <p:cNvPr id="338" name="PlaceHolder 4"/>
          <p:cNvSpPr>
            <a:spLocks noGrp="1"/>
          </p:cNvSpPr>
          <p:nvPr>
            <p:ph type="body"/>
          </p:nvPr>
        </p:nvSpPr>
        <p:spPr>
          <a:xfrm>
            <a:off x="731520" y="4418640"/>
            <a:ext cx="6425280" cy="2276280"/>
          </a:xfrm>
          <a:prstGeom prst="rect">
            <a:avLst/>
          </a:prstGeom>
        </p:spPr>
        <p:txBody>
          <a:bodyPr lIns="0" rIns="0" tIns="0" bIns="0">
            <a:normAutofit/>
          </a:bodyPr>
          <a:p>
            <a:endParaRPr b="0" lang="fr-FR" sz="3200" spc="-1" strike="noStrike">
              <a:latin typeface="Arial"/>
            </a:endParaRPr>
          </a:p>
        </p:txBody>
      </p:sp>
      <p:sp>
        <p:nvSpPr>
          <p:cNvPr id="339" name="PlaceHolder 5"/>
          <p:cNvSpPr>
            <a:spLocks noGrp="1"/>
          </p:cNvSpPr>
          <p:nvPr>
            <p:ph type="body"/>
          </p:nvPr>
        </p:nvSpPr>
        <p:spPr>
          <a:xfrm>
            <a:off x="7478280" y="4418640"/>
            <a:ext cx="642528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41" name="PlaceHolder 2"/>
          <p:cNvSpPr>
            <a:spLocks noGrp="1"/>
          </p:cNvSpPr>
          <p:nvPr>
            <p:ph type="body"/>
          </p:nvPr>
        </p:nvSpPr>
        <p:spPr>
          <a:xfrm>
            <a:off x="731520" y="1925640"/>
            <a:ext cx="4239360" cy="2276280"/>
          </a:xfrm>
          <a:prstGeom prst="rect">
            <a:avLst/>
          </a:prstGeom>
        </p:spPr>
        <p:txBody>
          <a:bodyPr lIns="0" rIns="0" tIns="0" bIns="0">
            <a:normAutofit/>
          </a:bodyPr>
          <a:p>
            <a:endParaRPr b="0" lang="fr-FR" sz="3200" spc="-1" strike="noStrike">
              <a:latin typeface="Arial"/>
            </a:endParaRPr>
          </a:p>
        </p:txBody>
      </p:sp>
      <p:sp>
        <p:nvSpPr>
          <p:cNvPr id="342" name="PlaceHolder 3"/>
          <p:cNvSpPr>
            <a:spLocks noGrp="1"/>
          </p:cNvSpPr>
          <p:nvPr>
            <p:ph type="body"/>
          </p:nvPr>
        </p:nvSpPr>
        <p:spPr>
          <a:xfrm>
            <a:off x="5183280" y="1925640"/>
            <a:ext cx="4239360" cy="2276280"/>
          </a:xfrm>
          <a:prstGeom prst="rect">
            <a:avLst/>
          </a:prstGeom>
        </p:spPr>
        <p:txBody>
          <a:bodyPr lIns="0" rIns="0" tIns="0" bIns="0">
            <a:normAutofit/>
          </a:bodyPr>
          <a:p>
            <a:endParaRPr b="0" lang="fr-FR" sz="3200" spc="-1" strike="noStrike">
              <a:latin typeface="Arial"/>
            </a:endParaRPr>
          </a:p>
        </p:txBody>
      </p:sp>
      <p:sp>
        <p:nvSpPr>
          <p:cNvPr id="343" name="PlaceHolder 4"/>
          <p:cNvSpPr>
            <a:spLocks noGrp="1"/>
          </p:cNvSpPr>
          <p:nvPr>
            <p:ph type="body"/>
          </p:nvPr>
        </p:nvSpPr>
        <p:spPr>
          <a:xfrm>
            <a:off x="9635040" y="1925640"/>
            <a:ext cx="4239360" cy="2276280"/>
          </a:xfrm>
          <a:prstGeom prst="rect">
            <a:avLst/>
          </a:prstGeom>
        </p:spPr>
        <p:txBody>
          <a:bodyPr lIns="0" rIns="0" tIns="0" bIns="0">
            <a:normAutofit/>
          </a:bodyPr>
          <a:p>
            <a:endParaRPr b="0" lang="fr-FR" sz="3200" spc="-1" strike="noStrike">
              <a:latin typeface="Arial"/>
            </a:endParaRPr>
          </a:p>
        </p:txBody>
      </p:sp>
      <p:sp>
        <p:nvSpPr>
          <p:cNvPr id="344" name="PlaceHolder 5"/>
          <p:cNvSpPr>
            <a:spLocks noGrp="1"/>
          </p:cNvSpPr>
          <p:nvPr>
            <p:ph type="body"/>
          </p:nvPr>
        </p:nvSpPr>
        <p:spPr>
          <a:xfrm>
            <a:off x="731520" y="4418640"/>
            <a:ext cx="4239360" cy="2276280"/>
          </a:xfrm>
          <a:prstGeom prst="rect">
            <a:avLst/>
          </a:prstGeom>
        </p:spPr>
        <p:txBody>
          <a:bodyPr lIns="0" rIns="0" tIns="0" bIns="0">
            <a:normAutofit/>
          </a:bodyPr>
          <a:p>
            <a:endParaRPr b="0" lang="fr-FR" sz="3200" spc="-1" strike="noStrike">
              <a:latin typeface="Arial"/>
            </a:endParaRPr>
          </a:p>
        </p:txBody>
      </p:sp>
      <p:sp>
        <p:nvSpPr>
          <p:cNvPr id="345" name="PlaceHolder 6"/>
          <p:cNvSpPr>
            <a:spLocks noGrp="1"/>
          </p:cNvSpPr>
          <p:nvPr>
            <p:ph type="body"/>
          </p:nvPr>
        </p:nvSpPr>
        <p:spPr>
          <a:xfrm>
            <a:off x="5183280" y="4418640"/>
            <a:ext cx="4239360" cy="2276280"/>
          </a:xfrm>
          <a:prstGeom prst="rect">
            <a:avLst/>
          </a:prstGeom>
        </p:spPr>
        <p:txBody>
          <a:bodyPr lIns="0" rIns="0" tIns="0" bIns="0">
            <a:normAutofit/>
          </a:bodyPr>
          <a:p>
            <a:endParaRPr b="0" lang="fr-FR" sz="3200" spc="-1" strike="noStrike">
              <a:latin typeface="Arial"/>
            </a:endParaRPr>
          </a:p>
        </p:txBody>
      </p:sp>
      <p:sp>
        <p:nvSpPr>
          <p:cNvPr id="346" name="PlaceHolder 7"/>
          <p:cNvSpPr>
            <a:spLocks noGrp="1"/>
          </p:cNvSpPr>
          <p:nvPr>
            <p:ph type="body"/>
          </p:nvPr>
        </p:nvSpPr>
        <p:spPr>
          <a:xfrm>
            <a:off x="9635040" y="4418640"/>
            <a:ext cx="4239360" cy="2276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54"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fr-FR" sz="4400" spc="-1" strike="noStrike">
              <a:latin typeface="Arial"/>
            </a:endParaRPr>
          </a:p>
        </p:txBody>
      </p:sp>
      <p:sp>
        <p:nvSpPr>
          <p:cNvPr id="356" name="PlaceHolder 2"/>
          <p:cNvSpPr>
            <a:spLocks noGrp="1"/>
          </p:cNvSpPr>
          <p:nvPr>
            <p:ph type="body"/>
          </p:nvPr>
        </p:nvSpPr>
        <p:spPr>
          <a:xfrm>
            <a:off x="731520" y="1925640"/>
            <a:ext cx="13167000" cy="477252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jpeg"/><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slideLayout" Target="../slideLayouts/slideLayout68.xml"/><Relationship Id="rId14" Type="http://schemas.openxmlformats.org/officeDocument/2006/relationships/slideLayout" Target="../slideLayouts/slideLayout69.xml"/><Relationship Id="rId15" Type="http://schemas.openxmlformats.org/officeDocument/2006/relationships/slideLayout" Target="../slideLayouts/slideLayout70.xml"/><Relationship Id="rId16" Type="http://schemas.openxmlformats.org/officeDocument/2006/relationships/slideLayout" Target="../slideLayouts/slideLayout71.xml"/><Relationship Id="rId17"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jpeg"/><Relationship Id="rId3" Type="http://schemas.openxmlformats.org/officeDocument/2006/relationships/image" Target="../media/image23.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5" descr=""/>
          <p:cNvPicPr/>
          <p:nvPr/>
        </p:nvPicPr>
        <p:blipFill>
          <a:blip r:embed="rId2"/>
          <a:stretch/>
        </p:blipFill>
        <p:spPr>
          <a:xfrm>
            <a:off x="-13680" y="0"/>
            <a:ext cx="14643360" cy="8228880"/>
          </a:xfrm>
          <a:prstGeom prst="rect">
            <a:avLst/>
          </a:prstGeom>
          <a:ln>
            <a:noFill/>
          </a:ln>
        </p:spPr>
      </p:pic>
      <p:sp>
        <p:nvSpPr>
          <p:cNvPr id="1"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962CE5A4-EB91-4992-A27E-4D678D8884CA}" type="slidenum">
              <a:rPr b="0" lang="fr-FR" sz="1200" spc="-80" strike="noStrike">
                <a:solidFill>
                  <a:srgbClr val="726f66"/>
                </a:solidFill>
                <a:latin typeface="Calibri"/>
                <a:ea typeface="DejaVu Sans"/>
              </a:rPr>
              <a:t>&lt;numéro&gt;</a:t>
            </a:fld>
            <a:endParaRPr b="0" lang="fr-FR" sz="1200" spc="-1" strike="noStrike">
              <a:latin typeface="Arial"/>
            </a:endParaRPr>
          </a:p>
        </p:txBody>
      </p:sp>
      <p:sp>
        <p:nvSpPr>
          <p:cNvPr id="2"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3" name="Picture 7" descr=""/>
          <p:cNvPicPr/>
          <p:nvPr/>
        </p:nvPicPr>
        <p:blipFill>
          <a:blip r:embed="rId3"/>
          <a:stretch/>
        </p:blipFill>
        <p:spPr>
          <a:xfrm>
            <a:off x="12908160" y="6855480"/>
            <a:ext cx="1003320" cy="1023480"/>
          </a:xfrm>
          <a:prstGeom prst="rect">
            <a:avLst/>
          </a:prstGeom>
          <a:ln>
            <a:noFill/>
          </a:ln>
        </p:spPr>
      </p:pic>
      <p:sp>
        <p:nvSpPr>
          <p:cNvPr id="4"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Cliquez </a:t>
            </a:r>
            <a:r>
              <a:rPr b="0" lang="fr-FR" sz="4400" spc="-1" strike="noStrike">
                <a:latin typeface="Arial"/>
              </a:rPr>
              <a:t>pour </a:t>
            </a:r>
            <a:r>
              <a:rPr b="0" lang="fr-FR" sz="4400" spc="-1" strike="noStrike">
                <a:latin typeface="Arial"/>
              </a:rPr>
              <a:t>éditer le </a:t>
            </a:r>
            <a:r>
              <a:rPr b="0" lang="fr-FR" sz="4400" spc="-1" strike="noStrike">
                <a:latin typeface="Arial"/>
              </a:rPr>
              <a:t>format du </a:t>
            </a:r>
            <a:r>
              <a:rPr b="0" lang="fr-FR" sz="4400" spc="-1" strike="noStrike">
                <a:latin typeface="Arial"/>
              </a:rPr>
              <a:t>texte-titre</a:t>
            </a:r>
            <a:endParaRPr b="0" lang="fr-FR" sz="4400" spc="-1" strike="noStrike">
              <a:latin typeface="Arial"/>
            </a:endParaRPr>
          </a:p>
        </p:txBody>
      </p:sp>
      <p:sp>
        <p:nvSpPr>
          <p:cNvPr id="5"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Picture 5" descr=""/>
          <p:cNvPicPr/>
          <p:nvPr/>
        </p:nvPicPr>
        <p:blipFill>
          <a:blip r:embed="rId2"/>
          <a:stretch/>
        </p:blipFill>
        <p:spPr>
          <a:xfrm>
            <a:off x="-13680" y="0"/>
            <a:ext cx="14643360" cy="8228880"/>
          </a:xfrm>
          <a:prstGeom prst="rect">
            <a:avLst/>
          </a:prstGeom>
          <a:ln>
            <a:noFill/>
          </a:ln>
        </p:spPr>
      </p:pic>
      <p:sp>
        <p:nvSpPr>
          <p:cNvPr id="43" name="CustomShape 1" hidden="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B068C5D9-75F8-472C-84AD-5421D57A235C}"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44" name="CustomShape 2" hidden="1"/>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45" name="Picture 7" descr=""/>
          <p:cNvPicPr/>
          <p:nvPr/>
        </p:nvPicPr>
        <p:blipFill>
          <a:blip r:embed="rId3"/>
          <a:stretch/>
        </p:blipFill>
        <p:spPr>
          <a:xfrm>
            <a:off x="12908160" y="6855480"/>
            <a:ext cx="1003320" cy="1023480"/>
          </a:xfrm>
          <a:prstGeom prst="rect">
            <a:avLst/>
          </a:prstGeom>
          <a:ln>
            <a:noFill/>
          </a:ln>
        </p:spPr>
      </p:pic>
      <p:pic>
        <p:nvPicPr>
          <p:cNvPr id="46" name="Picture 4" descr=""/>
          <p:cNvPicPr/>
          <p:nvPr/>
        </p:nvPicPr>
        <p:blipFill>
          <a:blip r:embed="rId4"/>
          <a:stretch/>
        </p:blipFill>
        <p:spPr>
          <a:xfrm>
            <a:off x="-16200" y="-12600"/>
            <a:ext cx="14658840" cy="8237880"/>
          </a:xfrm>
          <a:prstGeom prst="rect">
            <a:avLst/>
          </a:prstGeom>
          <a:ln>
            <a:noFill/>
          </a:ln>
        </p:spPr>
      </p:pic>
      <p:pic>
        <p:nvPicPr>
          <p:cNvPr id="47" name="Picture 8" descr=""/>
          <p:cNvPicPr/>
          <p:nvPr/>
        </p:nvPicPr>
        <p:blipFill>
          <a:blip r:embed="rId5"/>
          <a:stretch/>
        </p:blipFill>
        <p:spPr>
          <a:xfrm>
            <a:off x="12449520" y="7346880"/>
            <a:ext cx="1593360" cy="676800"/>
          </a:xfrm>
          <a:prstGeom prst="rect">
            <a:avLst/>
          </a:prstGeom>
          <a:ln>
            <a:noFill/>
          </a:ln>
        </p:spPr>
      </p:pic>
      <p:sp>
        <p:nvSpPr>
          <p:cNvPr id="48" name="CustomShape 3"/>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1A227C57-7DCF-4935-AE1B-644731119B45}"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49" name="CustomShape 4"/>
          <p:cNvSpPr/>
          <p:nvPr/>
        </p:nvSpPr>
        <p:spPr>
          <a:xfrm>
            <a:off x="96624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sp>
        <p:nvSpPr>
          <p:cNvPr id="50" name="PlaceHolder 5"/>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r>
              <a:rPr b="0" lang="fr-FR" sz="4400" spc="-1" strike="noStrike">
                <a:latin typeface="Arial"/>
              </a:rPr>
              <a: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51" name="PlaceHolder 6"/>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Picture 5" descr=""/>
          <p:cNvPicPr/>
          <p:nvPr/>
        </p:nvPicPr>
        <p:blipFill>
          <a:blip r:embed="rId2"/>
          <a:stretch/>
        </p:blipFill>
        <p:spPr>
          <a:xfrm>
            <a:off x="-13680" y="0"/>
            <a:ext cx="14643360" cy="8228880"/>
          </a:xfrm>
          <a:prstGeom prst="rect">
            <a:avLst/>
          </a:prstGeom>
          <a:ln>
            <a:noFill/>
          </a:ln>
        </p:spPr>
      </p:pic>
      <p:sp>
        <p:nvSpPr>
          <p:cNvPr id="89"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CD73A5FC-E74D-4683-A53A-4ECC298AE71F}"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90"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91" name="Picture 7" descr=""/>
          <p:cNvPicPr/>
          <p:nvPr/>
        </p:nvPicPr>
        <p:blipFill>
          <a:blip r:embed="rId3"/>
          <a:stretch/>
        </p:blipFill>
        <p:spPr>
          <a:xfrm>
            <a:off x="12908160" y="6855480"/>
            <a:ext cx="1003320" cy="1023480"/>
          </a:xfrm>
          <a:prstGeom prst="rect">
            <a:avLst/>
          </a:prstGeom>
          <a:ln>
            <a:noFill/>
          </a:ln>
        </p:spPr>
      </p:pic>
      <p:sp>
        <p:nvSpPr>
          <p:cNvPr id="92"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r>
              <a:rPr b="0" lang="fr-FR" sz="4400" spc="-1" strike="noStrike">
                <a:latin typeface="Arial"/>
              </a:rPr>
              <a: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93"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0" name="Picture 5" descr=""/>
          <p:cNvPicPr/>
          <p:nvPr/>
        </p:nvPicPr>
        <p:blipFill>
          <a:blip r:embed="rId2"/>
          <a:stretch/>
        </p:blipFill>
        <p:spPr>
          <a:xfrm>
            <a:off x="-13680" y="0"/>
            <a:ext cx="14643360" cy="8228880"/>
          </a:xfrm>
          <a:prstGeom prst="rect">
            <a:avLst/>
          </a:prstGeom>
          <a:ln>
            <a:noFill/>
          </a:ln>
        </p:spPr>
      </p:pic>
      <p:sp>
        <p:nvSpPr>
          <p:cNvPr id="131"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4820B166-9EB5-4FA5-9C76-34A279B0E045}"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132"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133" name="Picture 7" descr=""/>
          <p:cNvPicPr/>
          <p:nvPr/>
        </p:nvPicPr>
        <p:blipFill>
          <a:blip r:embed="rId3"/>
          <a:stretch/>
        </p:blipFill>
        <p:spPr>
          <a:xfrm>
            <a:off x="12908160" y="6855480"/>
            <a:ext cx="1003320" cy="1023480"/>
          </a:xfrm>
          <a:prstGeom prst="rect">
            <a:avLst/>
          </a:prstGeom>
          <a:ln>
            <a:noFill/>
          </a:ln>
        </p:spPr>
      </p:pic>
      <p:sp>
        <p:nvSpPr>
          <p:cNvPr id="134"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135"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2" name="Picture 5" descr=""/>
          <p:cNvPicPr/>
          <p:nvPr/>
        </p:nvPicPr>
        <p:blipFill>
          <a:blip r:embed="rId2"/>
          <a:stretch/>
        </p:blipFill>
        <p:spPr>
          <a:xfrm>
            <a:off x="-13680" y="0"/>
            <a:ext cx="14643360" cy="8228880"/>
          </a:xfrm>
          <a:prstGeom prst="rect">
            <a:avLst/>
          </a:prstGeom>
          <a:ln>
            <a:noFill/>
          </a:ln>
        </p:spPr>
      </p:pic>
      <p:sp>
        <p:nvSpPr>
          <p:cNvPr id="173"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F3FC9172-2B76-46A2-B2D6-85E2EF0FF104}"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174"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175" name="Picture 7" descr=""/>
          <p:cNvPicPr/>
          <p:nvPr/>
        </p:nvPicPr>
        <p:blipFill>
          <a:blip r:embed="rId3"/>
          <a:stretch/>
        </p:blipFill>
        <p:spPr>
          <a:xfrm>
            <a:off x="12908160" y="6855480"/>
            <a:ext cx="1003320" cy="1023480"/>
          </a:xfrm>
          <a:prstGeom prst="rect">
            <a:avLst/>
          </a:prstGeom>
          <a:ln>
            <a:noFill/>
          </a:ln>
        </p:spPr>
      </p:pic>
      <p:sp>
        <p:nvSpPr>
          <p:cNvPr id="176"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r>
              <a:rPr b="0" lang="fr-FR" sz="4400" spc="-1" strike="noStrike">
                <a:latin typeface="Arial"/>
              </a:rPr>
              <a: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177"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4" name="Picture 5" descr=""/>
          <p:cNvPicPr/>
          <p:nvPr/>
        </p:nvPicPr>
        <p:blipFill>
          <a:blip r:embed="rId2"/>
          <a:stretch/>
        </p:blipFill>
        <p:spPr>
          <a:xfrm>
            <a:off x="-13680" y="0"/>
            <a:ext cx="14643360" cy="8228880"/>
          </a:xfrm>
          <a:prstGeom prst="rect">
            <a:avLst/>
          </a:prstGeom>
          <a:ln>
            <a:noFill/>
          </a:ln>
        </p:spPr>
      </p:pic>
      <p:sp>
        <p:nvSpPr>
          <p:cNvPr id="215" name="CustomShape 1" hidden="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B69D594B-1919-486E-95E1-CACD838B5681}"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216" name="CustomShape 2" hidden="1"/>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217" name="Picture 7" descr=""/>
          <p:cNvPicPr/>
          <p:nvPr/>
        </p:nvPicPr>
        <p:blipFill>
          <a:blip r:embed="rId3"/>
          <a:stretch/>
        </p:blipFill>
        <p:spPr>
          <a:xfrm>
            <a:off x="12908160" y="6855480"/>
            <a:ext cx="1003320" cy="1023480"/>
          </a:xfrm>
          <a:prstGeom prst="rect">
            <a:avLst/>
          </a:prstGeom>
          <a:ln>
            <a:noFill/>
          </a:ln>
        </p:spPr>
      </p:pic>
      <p:pic>
        <p:nvPicPr>
          <p:cNvPr id="218" name="Picture 4" descr=""/>
          <p:cNvPicPr/>
          <p:nvPr/>
        </p:nvPicPr>
        <p:blipFill>
          <a:blip r:embed="rId4"/>
          <a:stretch/>
        </p:blipFill>
        <p:spPr>
          <a:xfrm>
            <a:off x="-16200" y="-12600"/>
            <a:ext cx="14658840" cy="8237880"/>
          </a:xfrm>
          <a:prstGeom prst="rect">
            <a:avLst/>
          </a:prstGeom>
          <a:ln>
            <a:noFill/>
          </a:ln>
        </p:spPr>
      </p:pic>
      <p:pic>
        <p:nvPicPr>
          <p:cNvPr id="219" name="Picture 8" descr=""/>
          <p:cNvPicPr/>
          <p:nvPr/>
        </p:nvPicPr>
        <p:blipFill>
          <a:blip r:embed="rId5"/>
          <a:stretch/>
        </p:blipFill>
        <p:spPr>
          <a:xfrm>
            <a:off x="12449520" y="7346880"/>
            <a:ext cx="1593360" cy="676800"/>
          </a:xfrm>
          <a:prstGeom prst="rect">
            <a:avLst/>
          </a:prstGeom>
          <a:ln>
            <a:noFill/>
          </a:ln>
        </p:spPr>
      </p:pic>
      <p:sp>
        <p:nvSpPr>
          <p:cNvPr id="220" name="CustomShape 3"/>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807C574D-1B83-4F8D-B921-84DB70256170}"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221" name="CustomShape 4"/>
          <p:cNvSpPr/>
          <p:nvPr/>
        </p:nvSpPr>
        <p:spPr>
          <a:xfrm>
            <a:off x="96624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sp>
        <p:nvSpPr>
          <p:cNvPr id="222" name="PlaceHolder 5"/>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r>
              <a:rPr b="0" lang="fr-FR" sz="4400" spc="-1" strike="noStrike">
                <a:latin typeface="Arial"/>
              </a:rPr>
              <a: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223" name="PlaceHolder 6"/>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7a49d"/>
        </a:solidFill>
      </p:bgPr>
    </p:bg>
    <p:spTree>
      <p:nvGrpSpPr>
        <p:cNvPr id="1" name=""/>
        <p:cNvGrpSpPr/>
        <p:nvPr/>
      </p:nvGrpSpPr>
      <p:grpSpPr>
        <a:xfrm>
          <a:off x="0" y="0"/>
          <a:ext cx="0" cy="0"/>
          <a:chOff x="0" y="0"/>
          <a:chExt cx="0" cy="0"/>
        </a:xfrm>
      </p:grpSpPr>
      <p:pic>
        <p:nvPicPr>
          <p:cNvPr id="260" name="Picture 5" descr=""/>
          <p:cNvPicPr/>
          <p:nvPr/>
        </p:nvPicPr>
        <p:blipFill>
          <a:blip r:embed="rId2"/>
          <a:stretch/>
        </p:blipFill>
        <p:spPr>
          <a:xfrm>
            <a:off x="-13680" y="0"/>
            <a:ext cx="14643360" cy="8228880"/>
          </a:xfrm>
          <a:prstGeom prst="rect">
            <a:avLst/>
          </a:prstGeom>
          <a:ln>
            <a:noFill/>
          </a:ln>
        </p:spPr>
      </p:pic>
      <p:sp>
        <p:nvSpPr>
          <p:cNvPr id="261" name="CustomShape 1" hidden="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EB755244-81FB-44D7-A091-39096691748D}"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262" name="CustomShape 2" hidden="1"/>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263" name="Picture 7" descr=""/>
          <p:cNvPicPr/>
          <p:nvPr/>
        </p:nvPicPr>
        <p:blipFill>
          <a:blip r:embed="rId3"/>
          <a:stretch/>
        </p:blipFill>
        <p:spPr>
          <a:xfrm>
            <a:off x="12908160" y="6855480"/>
            <a:ext cx="1003320" cy="1023480"/>
          </a:xfrm>
          <a:prstGeom prst="rect">
            <a:avLst/>
          </a:prstGeom>
          <a:ln>
            <a:noFill/>
          </a:ln>
        </p:spPr>
      </p:pic>
      <p:pic>
        <p:nvPicPr>
          <p:cNvPr id="264" name="Picture 1" descr=""/>
          <p:cNvPicPr/>
          <p:nvPr/>
        </p:nvPicPr>
        <p:blipFill>
          <a:blip r:embed="rId4"/>
          <a:stretch/>
        </p:blipFill>
        <p:spPr>
          <a:xfrm>
            <a:off x="0" y="0"/>
            <a:ext cx="14629680" cy="8228880"/>
          </a:xfrm>
          <a:prstGeom prst="rect">
            <a:avLst/>
          </a:prstGeom>
          <a:ln>
            <a:noFill/>
          </a:ln>
        </p:spPr>
      </p:pic>
      <p:pic>
        <p:nvPicPr>
          <p:cNvPr id="265" name="Picture 9" descr=""/>
          <p:cNvPicPr/>
          <p:nvPr/>
        </p:nvPicPr>
        <p:blipFill>
          <a:blip r:embed="rId5"/>
          <a:stretch/>
        </p:blipFill>
        <p:spPr>
          <a:xfrm>
            <a:off x="0" y="0"/>
            <a:ext cx="14645520" cy="8229960"/>
          </a:xfrm>
          <a:prstGeom prst="rect">
            <a:avLst/>
          </a:prstGeom>
          <a:ln>
            <a:noFill/>
          </a:ln>
        </p:spPr>
      </p:pic>
      <p:pic>
        <p:nvPicPr>
          <p:cNvPr id="266" name="Picture 11" descr=""/>
          <p:cNvPicPr/>
          <p:nvPr/>
        </p:nvPicPr>
        <p:blipFill>
          <a:blip r:embed="rId6"/>
          <a:stretch/>
        </p:blipFill>
        <p:spPr>
          <a:xfrm>
            <a:off x="11851920" y="5778000"/>
            <a:ext cx="2059920" cy="2100960"/>
          </a:xfrm>
          <a:prstGeom prst="rect">
            <a:avLst/>
          </a:prstGeom>
          <a:ln>
            <a:noFill/>
          </a:ln>
        </p:spPr>
      </p:pic>
      <p:sp>
        <p:nvSpPr>
          <p:cNvPr id="267"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Cliquez pour </a:t>
            </a:r>
            <a:r>
              <a:rPr b="0" lang="fr-FR" sz="4400" spc="-1" strike="noStrike">
                <a:latin typeface="Arial"/>
              </a:rPr>
              <a:t>éditer le </a:t>
            </a:r>
            <a:r>
              <a:rPr b="0" lang="fr-FR" sz="4400" spc="-1" strike="noStrike">
                <a:latin typeface="Arial"/>
              </a:rPr>
              <a:t>format du </a:t>
            </a:r>
            <a:r>
              <a:rPr b="0" lang="fr-FR" sz="4400" spc="-1" strike="noStrike">
                <a:latin typeface="Arial"/>
              </a:rPr>
              <a:t>texte-titre</a:t>
            </a:r>
            <a:endParaRPr b="0" lang="fr-FR" sz="4400" spc="-1" strike="noStrike">
              <a:latin typeface="Arial"/>
            </a:endParaRPr>
          </a:p>
        </p:txBody>
      </p:sp>
      <p:sp>
        <p:nvSpPr>
          <p:cNvPr id="268"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5" name="Picture 5" descr=""/>
          <p:cNvPicPr/>
          <p:nvPr/>
        </p:nvPicPr>
        <p:blipFill>
          <a:blip r:embed="rId2"/>
          <a:stretch/>
        </p:blipFill>
        <p:spPr>
          <a:xfrm>
            <a:off x="-13680" y="0"/>
            <a:ext cx="14643360" cy="8228880"/>
          </a:xfrm>
          <a:prstGeom prst="rect">
            <a:avLst/>
          </a:prstGeom>
          <a:ln>
            <a:noFill/>
          </a:ln>
        </p:spPr>
      </p:pic>
      <p:sp>
        <p:nvSpPr>
          <p:cNvPr id="306"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ADB8329E-8130-4E26-ABF1-3413A35C113C}"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307"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308" name="Picture 7" descr=""/>
          <p:cNvPicPr/>
          <p:nvPr/>
        </p:nvPicPr>
        <p:blipFill>
          <a:blip r:embed="rId3"/>
          <a:stretch/>
        </p:blipFill>
        <p:spPr>
          <a:xfrm>
            <a:off x="12908160" y="6855480"/>
            <a:ext cx="1003320" cy="1023480"/>
          </a:xfrm>
          <a:prstGeom prst="rect">
            <a:avLst/>
          </a:prstGeom>
          <a:ln>
            <a:noFill/>
          </a:ln>
        </p:spPr>
      </p:pic>
      <p:sp>
        <p:nvSpPr>
          <p:cNvPr id="309"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310"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7" name="Picture 5" descr=""/>
          <p:cNvPicPr/>
          <p:nvPr/>
        </p:nvPicPr>
        <p:blipFill>
          <a:blip r:embed="rId2"/>
          <a:stretch/>
        </p:blipFill>
        <p:spPr>
          <a:xfrm>
            <a:off x="-13680" y="0"/>
            <a:ext cx="14643360" cy="8228880"/>
          </a:xfrm>
          <a:prstGeom prst="rect">
            <a:avLst/>
          </a:prstGeom>
          <a:ln>
            <a:noFill/>
          </a:ln>
        </p:spPr>
      </p:pic>
      <p:sp>
        <p:nvSpPr>
          <p:cNvPr id="348" name="CustomShape 1"/>
          <p:cNvSpPr/>
          <p:nvPr/>
        </p:nvSpPr>
        <p:spPr>
          <a:xfrm>
            <a:off x="523080" y="7771680"/>
            <a:ext cx="767520" cy="164160"/>
          </a:xfrm>
          <a:prstGeom prst="rect">
            <a:avLst/>
          </a:prstGeom>
          <a:noFill/>
          <a:ln>
            <a:noFill/>
          </a:ln>
        </p:spPr>
        <p:style>
          <a:lnRef idx="0"/>
          <a:fillRef idx="0"/>
          <a:effectRef idx="0"/>
          <a:fontRef idx="minor"/>
        </p:style>
        <p:txBody>
          <a:bodyPr wrap="none" lIns="0" rIns="0" tIns="0" bIns="0"/>
          <a:p>
            <a:pPr>
              <a:lnSpc>
                <a:spcPct val="90000"/>
              </a:lnSpc>
            </a:pPr>
            <a:fld id="{93D6465D-136B-4115-9C05-1CF4D402E26A}" type="slidenum">
              <a:rPr b="0" lang="fr-FR" sz="1200" spc="-80" strike="noStrike">
                <a:solidFill>
                  <a:srgbClr val="726f66"/>
                </a:solidFill>
                <a:latin typeface="Calibri"/>
                <a:ea typeface="DejaVu Sans"/>
              </a:rPr>
              <a:t>1</a:t>
            </a:fld>
            <a:endParaRPr b="0" lang="fr-FR" sz="1200" spc="-1" strike="noStrike">
              <a:latin typeface="Arial"/>
            </a:endParaRPr>
          </a:p>
        </p:txBody>
      </p:sp>
      <p:sp>
        <p:nvSpPr>
          <p:cNvPr id="349" name="CustomShape 2"/>
          <p:cNvSpPr/>
          <p:nvPr/>
        </p:nvSpPr>
        <p:spPr>
          <a:xfrm>
            <a:off x="963000" y="7771680"/>
            <a:ext cx="3655440" cy="164520"/>
          </a:xfrm>
          <a:prstGeom prst="rect">
            <a:avLst/>
          </a:prstGeom>
          <a:noFill/>
          <a:ln>
            <a:noFill/>
          </a:ln>
        </p:spPr>
        <p:style>
          <a:lnRef idx="0"/>
          <a:fillRef idx="0"/>
          <a:effectRef idx="0"/>
          <a:fontRef idx="minor"/>
        </p:style>
        <p:txBody>
          <a:bodyPr wrap="none" lIns="0" rIns="0" tIns="0" bIns="0"/>
          <a:p>
            <a:pPr>
              <a:lnSpc>
                <a:spcPct val="100000"/>
              </a:lnSpc>
            </a:pPr>
            <a:r>
              <a:rPr b="0" lang="fr-FR" sz="1080" spc="-1" strike="noStrike">
                <a:solidFill>
                  <a:srgbClr val="726f66"/>
                </a:solidFill>
                <a:latin typeface="Calibri"/>
                <a:ea typeface="ヒラギノ角ゴ Pro W3"/>
              </a:rPr>
              <a:t>© Hortonworks Inc. 2011 – 2016. All Rights Reserved</a:t>
            </a:r>
            <a:endParaRPr b="0" lang="fr-FR" sz="1080" spc="-1" strike="noStrike">
              <a:latin typeface="Arial"/>
            </a:endParaRPr>
          </a:p>
        </p:txBody>
      </p:sp>
      <p:pic>
        <p:nvPicPr>
          <p:cNvPr id="350" name="Picture 7" descr=""/>
          <p:cNvPicPr/>
          <p:nvPr/>
        </p:nvPicPr>
        <p:blipFill>
          <a:blip r:embed="rId3"/>
          <a:stretch/>
        </p:blipFill>
        <p:spPr>
          <a:xfrm>
            <a:off x="12908160" y="6855480"/>
            <a:ext cx="1003320" cy="1023480"/>
          </a:xfrm>
          <a:prstGeom prst="rect">
            <a:avLst/>
          </a:prstGeom>
          <a:ln>
            <a:noFill/>
          </a:ln>
        </p:spPr>
      </p:pic>
      <p:sp>
        <p:nvSpPr>
          <p:cNvPr id="351" name="PlaceHolder 3"/>
          <p:cNvSpPr>
            <a:spLocks noGrp="1"/>
          </p:cNvSpPr>
          <p:nvPr>
            <p:ph type="title"/>
          </p:nvPr>
        </p:nvSpPr>
        <p:spPr>
          <a:xfrm>
            <a:off x="731520" y="328320"/>
            <a:ext cx="13167000" cy="137376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352" name="PlaceHolder 4"/>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 Id="rId3" Type="http://schemas.openxmlformats.org/officeDocument/2006/relationships/image" Target="../media/image28.wmf"/><Relationship Id="rId4" Type="http://schemas.openxmlformats.org/officeDocument/2006/relationships/image" Target="../media/image29.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8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image" Target="../media/image32.wmf"/><Relationship Id="rId4"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8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8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8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8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 Id="rId4" Type="http://schemas.openxmlformats.org/officeDocument/2006/relationships/image" Target="../media/image37.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8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85.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8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85.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85.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 Id="rId3" Type="http://schemas.openxmlformats.org/officeDocument/2006/relationships/image" Target="../media/image40.png"/><Relationship Id="rId4" Type="http://schemas.openxmlformats.org/officeDocument/2006/relationships/image" Target="../media/image41.w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slideLayout" Target="../slideLayouts/slideLayout1.xml"/><Relationship Id="rId8"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85.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85.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slideLayout" Target="../slideLayouts/slideLayout85.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 Id="rId3" Type="http://schemas.openxmlformats.org/officeDocument/2006/relationships/image" Target="../media/image46.png"/><Relationship Id="rId4" Type="http://schemas.openxmlformats.org/officeDocument/2006/relationships/image" Target="../media/image47.tif"/><Relationship Id="rId5" Type="http://schemas.openxmlformats.org/officeDocument/2006/relationships/image" Target="../media/image48.png"/><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 Id="rId3" Type="http://schemas.openxmlformats.org/officeDocument/2006/relationships/image" Target="../media/image51.png"/><Relationship Id="rId4" Type="http://schemas.openxmlformats.org/officeDocument/2006/relationships/image" Target="../media/image52.tif"/><Relationship Id="rId5" Type="http://schemas.openxmlformats.org/officeDocument/2006/relationships/image" Target="../media/image53.png"/><Relationship Id="rId6" Type="http://schemas.openxmlformats.org/officeDocument/2006/relationships/slideLayout" Target="../slideLayouts/slideLayout1.xml"/><Relationship Id="rId7"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 Id="rId3" Type="http://schemas.openxmlformats.org/officeDocument/2006/relationships/image" Target="../media/image56.wmf"/><Relationship Id="rId4" Type="http://schemas.openxmlformats.org/officeDocument/2006/relationships/image" Target="../media/image57.png"/><Relationship Id="rId5" Type="http://schemas.openxmlformats.org/officeDocument/2006/relationships/slideLayout" Target="../slideLayouts/slideLayout1.xml"/><Relationship Id="rId6"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slideLayout" Target="../slideLayouts/slideLayout37.xml"/><Relationship Id="rId6"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37.xml"/><Relationship Id="rId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37.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37.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37.xml"/><Relationship Id="rId4" Type="http://schemas.openxmlformats.org/officeDocument/2006/relationships/notesSlide" Target="../notesSlides/notesSlide7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Put/Get Data Directly to/from HDFS</a:t>
            </a:r>
            <a:endParaRPr b="0" lang="fr-FR" sz="3600" spc="-1" strike="noStrike">
              <a:latin typeface="Arial"/>
            </a:endParaRPr>
          </a:p>
        </p:txBody>
      </p:sp>
      <p:grpSp>
        <p:nvGrpSpPr>
          <p:cNvPr id="396" name="Group 2"/>
          <p:cNvGrpSpPr/>
          <p:nvPr/>
        </p:nvGrpSpPr>
        <p:grpSpPr>
          <a:xfrm>
            <a:off x="6411600" y="2376360"/>
            <a:ext cx="2509200" cy="2345760"/>
            <a:chOff x="6411600" y="2376360"/>
            <a:chExt cx="2509200" cy="2345760"/>
          </a:xfrm>
        </p:grpSpPr>
        <p:pic>
          <p:nvPicPr>
            <p:cNvPr id="397" name="Picture 7" descr=""/>
            <p:cNvPicPr/>
            <p:nvPr/>
          </p:nvPicPr>
          <p:blipFill>
            <a:blip r:embed="rId1"/>
            <a:stretch/>
          </p:blipFill>
          <p:spPr>
            <a:xfrm rot="5400000">
              <a:off x="6493320" y="2294280"/>
              <a:ext cx="2345760" cy="2509200"/>
            </a:xfrm>
            <a:prstGeom prst="rect">
              <a:avLst/>
            </a:prstGeom>
            <a:ln>
              <a:noFill/>
            </a:ln>
          </p:spPr>
        </p:pic>
        <p:sp>
          <p:nvSpPr>
            <p:cNvPr id="398" name="CustomShape 3"/>
            <p:cNvSpPr/>
            <p:nvPr/>
          </p:nvSpPr>
          <p:spPr>
            <a:xfrm>
              <a:off x="6724080" y="3341160"/>
              <a:ext cx="1893600" cy="486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1e1e1e"/>
                  </a:solidFill>
                  <a:latin typeface="Calibri"/>
                  <a:ea typeface="Cabin"/>
                </a:rPr>
                <a:t>HDFS</a:t>
              </a:r>
              <a:endParaRPr b="0" lang="fr-FR" sz="1300" spc="-1" strike="noStrike">
                <a:latin typeface="Arial"/>
              </a:endParaRPr>
            </a:p>
            <a:p>
              <a:pPr algn="ctr">
                <a:lnSpc>
                  <a:spcPct val="100000"/>
                </a:lnSpc>
              </a:pPr>
              <a:endParaRPr b="0" lang="fr-FR" sz="1300" spc="-1" strike="noStrike">
                <a:latin typeface="Arial"/>
              </a:endParaRPr>
            </a:p>
          </p:txBody>
        </p:sp>
      </p:grpSp>
      <p:grpSp>
        <p:nvGrpSpPr>
          <p:cNvPr id="399" name="Group 4"/>
          <p:cNvGrpSpPr/>
          <p:nvPr/>
        </p:nvGrpSpPr>
        <p:grpSpPr>
          <a:xfrm>
            <a:off x="10829160" y="2358000"/>
            <a:ext cx="2492280" cy="2345760"/>
            <a:chOff x="10829160" y="2358000"/>
            <a:chExt cx="2492280" cy="2345760"/>
          </a:xfrm>
        </p:grpSpPr>
        <p:pic>
          <p:nvPicPr>
            <p:cNvPr id="400" name="Picture 10" descr=""/>
            <p:cNvPicPr/>
            <p:nvPr/>
          </p:nvPicPr>
          <p:blipFill>
            <a:blip r:embed="rId2"/>
            <a:stretch/>
          </p:blipFill>
          <p:spPr>
            <a:xfrm rot="5400000">
              <a:off x="10902240" y="2284560"/>
              <a:ext cx="2345760" cy="2492280"/>
            </a:xfrm>
            <a:prstGeom prst="rect">
              <a:avLst/>
            </a:prstGeom>
            <a:ln>
              <a:noFill/>
            </a:ln>
          </p:spPr>
        </p:pic>
        <p:sp>
          <p:nvSpPr>
            <p:cNvPr id="401" name="CustomShape 5"/>
            <p:cNvSpPr/>
            <p:nvPr/>
          </p:nvSpPr>
          <p:spPr>
            <a:xfrm>
              <a:off x="10926000" y="334548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02" name="CustomShape 6"/>
          <p:cNvSpPr/>
          <p:nvPr/>
        </p:nvSpPr>
        <p:spPr>
          <a:xfrm>
            <a:off x="3870360" y="3060720"/>
            <a:ext cx="25398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03" name="CustomShape 7"/>
          <p:cNvSpPr/>
          <p:nvPr/>
        </p:nvSpPr>
        <p:spPr>
          <a:xfrm>
            <a:off x="8423280" y="2705400"/>
            <a:ext cx="28872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04" name="CustomShape 8"/>
          <p:cNvSpPr/>
          <p:nvPr/>
        </p:nvSpPr>
        <p:spPr>
          <a:xfrm flipV="1">
            <a:off x="8920800" y="3229200"/>
            <a:ext cx="200448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05" name="CustomShape 9"/>
          <p:cNvSpPr/>
          <p:nvPr/>
        </p:nvSpPr>
        <p:spPr>
          <a:xfrm>
            <a:off x="8929080" y="3867120"/>
            <a:ext cx="19962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06" name="CustomShape 10"/>
          <p:cNvSpPr/>
          <p:nvPr/>
        </p:nvSpPr>
        <p:spPr>
          <a:xfrm>
            <a:off x="4479120" y="265860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PutHDFS</a:t>
            </a:r>
            <a:endParaRPr b="0" lang="fr-FR" sz="1400" spc="-1" strike="noStrike">
              <a:latin typeface="Arial"/>
            </a:endParaRPr>
          </a:p>
        </p:txBody>
      </p:sp>
      <p:sp>
        <p:nvSpPr>
          <p:cNvPr id="407" name="CustomShape 11"/>
          <p:cNvSpPr/>
          <p:nvPr/>
        </p:nvSpPr>
        <p:spPr>
          <a:xfrm>
            <a:off x="9178920" y="228240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GetHDFS</a:t>
            </a:r>
            <a:endParaRPr b="0" lang="fr-FR" sz="1400" spc="-1" strike="noStrike">
              <a:latin typeface="Arial"/>
            </a:endParaRPr>
          </a:p>
        </p:txBody>
      </p:sp>
      <p:sp>
        <p:nvSpPr>
          <p:cNvPr id="408" name="CustomShape 12"/>
          <p:cNvSpPr/>
          <p:nvPr/>
        </p:nvSpPr>
        <p:spPr>
          <a:xfrm>
            <a:off x="9154800" y="346284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FetchHDFS</a:t>
            </a:r>
            <a:endParaRPr b="0" lang="fr-FR" sz="1400" spc="-1" strike="noStrike">
              <a:latin typeface="Arial"/>
            </a:endParaRPr>
          </a:p>
        </p:txBody>
      </p:sp>
      <p:sp>
        <p:nvSpPr>
          <p:cNvPr id="409" name="CustomShape 13"/>
          <p:cNvSpPr/>
          <p:nvPr/>
        </p:nvSpPr>
        <p:spPr>
          <a:xfrm>
            <a:off x="9192600" y="284184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ListHDFS</a:t>
            </a:r>
            <a:endParaRPr b="0" lang="fr-FR" sz="1400" spc="-1" strike="noStrike">
              <a:latin typeface="Arial"/>
            </a:endParaRPr>
          </a:p>
        </p:txBody>
      </p:sp>
      <p:sp>
        <p:nvSpPr>
          <p:cNvPr id="410" name="CustomShape 14"/>
          <p:cNvSpPr/>
          <p:nvPr/>
        </p:nvSpPr>
        <p:spPr>
          <a:xfrm>
            <a:off x="8417880" y="4355640"/>
            <a:ext cx="289224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11" name="CustomShape 15"/>
          <p:cNvSpPr/>
          <p:nvPr/>
        </p:nvSpPr>
        <p:spPr>
          <a:xfrm>
            <a:off x="3846240" y="3958560"/>
            <a:ext cx="256392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grpSp>
        <p:nvGrpSpPr>
          <p:cNvPr id="412" name="Group 16"/>
          <p:cNvGrpSpPr/>
          <p:nvPr/>
        </p:nvGrpSpPr>
        <p:grpSpPr>
          <a:xfrm>
            <a:off x="1434600" y="2376720"/>
            <a:ext cx="2492280" cy="2345760"/>
            <a:chOff x="1434600" y="2376720"/>
            <a:chExt cx="2492280" cy="2345760"/>
          </a:xfrm>
        </p:grpSpPr>
        <p:pic>
          <p:nvPicPr>
            <p:cNvPr id="413" name="Picture 50" descr=""/>
            <p:cNvPicPr/>
            <p:nvPr/>
          </p:nvPicPr>
          <p:blipFill>
            <a:blip r:embed="rId3"/>
            <a:stretch/>
          </p:blipFill>
          <p:spPr>
            <a:xfrm rot="5400000">
              <a:off x="1507680" y="2303280"/>
              <a:ext cx="2345760" cy="2492280"/>
            </a:xfrm>
            <a:prstGeom prst="rect">
              <a:avLst/>
            </a:prstGeom>
            <a:ln>
              <a:noFill/>
            </a:ln>
          </p:spPr>
        </p:pic>
        <p:sp>
          <p:nvSpPr>
            <p:cNvPr id="414" name="CustomShape 17"/>
            <p:cNvSpPr/>
            <p:nvPr/>
          </p:nvSpPr>
          <p:spPr>
            <a:xfrm>
              <a:off x="1557360" y="328716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15" name="CustomShape 18"/>
          <p:cNvSpPr/>
          <p:nvPr/>
        </p:nvSpPr>
        <p:spPr>
          <a:xfrm>
            <a:off x="3578760" y="3571920"/>
            <a:ext cx="2680200" cy="322560"/>
          </a:xfrm>
          <a:prstGeom prst="rect">
            <a:avLst/>
          </a:prstGeom>
          <a:noFill/>
          <a:ln>
            <a:noFill/>
          </a:ln>
        </p:spPr>
        <p:style>
          <a:lnRef idx="0"/>
          <a:fillRef idx="0"/>
          <a:effectRef idx="0"/>
          <a:fontRef idx="minor"/>
        </p:style>
        <p:txBody>
          <a:bodyPr wrap="none" lIns="109800" rIns="109800" tIns="54720" bIns="54720"/>
          <a:p>
            <a:pPr>
              <a:lnSpc>
                <a:spcPct val="100000"/>
              </a:lnSpc>
            </a:pPr>
            <a:r>
              <a:rPr b="0" lang="fr-FR" sz="1400" spc="-1" strike="noStrike">
                <a:solidFill>
                  <a:srgbClr val="000000"/>
                </a:solidFill>
                <a:latin typeface="Calibri"/>
                <a:ea typeface="DejaVu Sans"/>
              </a:rPr>
              <a:t>CreateHadoopSequenceFile</a:t>
            </a:r>
            <a:endParaRPr b="0" lang="fr-FR" sz="1400" spc="-1" strike="noStrike">
              <a:latin typeface="Arial"/>
            </a:endParaRPr>
          </a:p>
        </p:txBody>
      </p:sp>
      <p:sp>
        <p:nvSpPr>
          <p:cNvPr id="416" name="CustomShape 19"/>
          <p:cNvSpPr/>
          <p:nvPr/>
        </p:nvSpPr>
        <p:spPr>
          <a:xfrm>
            <a:off x="8587080" y="4006080"/>
            <a:ext cx="2198520" cy="322560"/>
          </a:xfrm>
          <a:prstGeom prst="rect">
            <a:avLst/>
          </a:prstGeom>
          <a:noFill/>
          <a:ln>
            <a:noFill/>
          </a:ln>
        </p:spPr>
        <p:style>
          <a:lnRef idx="0"/>
          <a:fillRef idx="0"/>
          <a:effectRef idx="0"/>
          <a:fontRef idx="minor"/>
        </p:style>
        <p:txBody>
          <a:bodyPr wrap="none" lIns="109800" rIns="109800" tIns="54720" bIns="54720"/>
          <a:p>
            <a:pPr>
              <a:lnSpc>
                <a:spcPct val="100000"/>
              </a:lnSpc>
            </a:pPr>
            <a:r>
              <a:rPr b="0" lang="fr-FR" sz="1400" spc="-1" strike="noStrike">
                <a:solidFill>
                  <a:srgbClr val="000000"/>
                </a:solidFill>
                <a:latin typeface="Calibri"/>
                <a:ea typeface="DejaVu Sans"/>
              </a:rPr>
              <a:t>GetHDFSSequenceFile</a:t>
            </a:r>
            <a:endParaRPr b="0" lang="fr-FR" sz="1400" spc="-1" strike="noStrike">
              <a:latin typeface="Arial"/>
            </a:endParaRPr>
          </a:p>
        </p:txBody>
      </p:sp>
      <p:sp>
        <p:nvSpPr>
          <p:cNvPr id="417" name="CustomShape 20"/>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locations of Hadoop Configuration Files to the processors: hdfs-site.xml, core-site.xml.</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Hdfs File/Directory path to read/write</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*Optional: Kerbros Keytab + Principal is connecting to kerberised environment </a:t>
            </a:r>
            <a:endParaRPr b="0" lang="fr-FR" sz="2200" spc="-1" strike="noStrike">
              <a:latin typeface="Arial"/>
            </a:endParaRPr>
          </a:p>
        </p:txBody>
      </p:sp>
      <p:pic>
        <p:nvPicPr>
          <p:cNvPr id="418" name="Picture 2" descr=""/>
          <p:cNvPicPr/>
          <p:nvPr/>
        </p:nvPicPr>
        <p:blipFill>
          <a:blip r:embed="rId4"/>
          <a:srcRect l="43322" t="48967" r="0" b="12374"/>
          <a:stretch/>
        </p:blipFill>
        <p:spPr>
          <a:xfrm>
            <a:off x="6907320" y="3297240"/>
            <a:ext cx="1518120" cy="578520"/>
          </a:xfrm>
          <a:prstGeom prst="rect">
            <a:avLst/>
          </a:prstGeom>
          <a:ln>
            <a:noFill/>
          </a:ln>
        </p:spPr>
      </p:pic>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9">
                                  <p:stCondLst>
                                    <p:cond delay="0"/>
                                  </p:stCondLst>
                                  <p:childTnLst>
                                    <p:set>
                                      <p:cBhvr>
                                        <p:cTn id="6" dur="1" fill="hold">
                                          <p:stCondLst>
                                            <p:cond delay="0"/>
                                          </p:stCondLst>
                                        </p:cTn>
                                        <p:tgtEl>
                                          <p:spTgt spid="412"/>
                                        </p:tgtEl>
                                        <p:attrNameLst>
                                          <p:attrName>style.visibility</p:attrName>
                                        </p:attrNameLst>
                                      </p:cBhvr>
                                      <p:to>
                                        <p:strVal val="visible"/>
                                      </p:to>
                                    </p:set>
                                    <p:animEffect filter="dissolve" transition="in">
                                      <p:cBhvr additive="repl">
                                        <p:cTn id="7" dur="500"/>
                                        <p:tgtEl>
                                          <p:spTgt spid="412"/>
                                        </p:tgtEl>
                                      </p:cBhvr>
                                    </p:animEffect>
                                  </p:childTnLst>
                                </p:cTn>
                              </p:par>
                              <p:par>
                                <p:cTn id="8" nodeType="withEffect" fill="hold" presetClass="entr" presetID="12" presetSubtype="4">
                                  <p:stCondLst>
                                    <p:cond delay="0"/>
                                  </p:stCondLst>
                                  <p:childTnLst>
                                    <p:set>
                                      <p:cBhvr>
                                        <p:cTn id="9" dur="1" fill="hold">
                                          <p:stCondLst>
                                            <p:cond delay="0"/>
                                          </p:stCondLst>
                                        </p:cTn>
                                        <p:tgtEl>
                                          <p:spTgt spid="418"/>
                                        </p:tgtEl>
                                        <p:attrNameLst>
                                          <p:attrName>style.visibility</p:attrName>
                                        </p:attrNameLst>
                                      </p:cBhvr>
                                      <p:to>
                                        <p:strVal val="visible"/>
                                      </p:to>
                                    </p:set>
                                    <p:anim calcmode="lin" valueType="num">
                                      <p:cBhvr additive="repl">
                                        <p:cTn id="10" dur="500"/>
                                        <p:tgtEl>
                                          <p:spTgt spid="418"/>
                                        </p:tgtEl>
                                        <p:attrNameLst>
                                          <p:attrName>ppt_y</p:attrName>
                                        </p:attrNameLst>
                                      </p:cBhvr>
                                      <p:tavLst>
                                        <p:tav tm="0">
                                          <p:val>
                                            <p:strVal val="#ppt_y+#ppt_h*1.125000"/>
                                          </p:val>
                                        </p:tav>
                                        <p:tav tm="100000">
                                          <p:val>
                                            <p:strVal val="#ppt_y"/>
                                          </p:val>
                                        </p:tav>
                                      </p:tavLst>
                                    </p:anim>
                                    <p:animEffect filter="wipe(up)" transition="in">
                                      <p:cBhvr additive="repl">
                                        <p:cTn id="11" dur="500"/>
                                        <p:tgtEl>
                                          <p:spTgt spid="418"/>
                                        </p:tgtEl>
                                      </p:cBhvr>
                                    </p:animEffect>
                                  </p:childTnLst>
                                </p:cTn>
                              </p:par>
                              <p:par>
                                <p:cTn id="12" nodeType="withEffect" fill="hold" presetClass="entr" presetID="9">
                                  <p:stCondLst>
                                    <p:cond delay="0"/>
                                  </p:stCondLst>
                                  <p:childTnLst>
                                    <p:set>
                                      <p:cBhvr>
                                        <p:cTn id="13" dur="1" fill="hold">
                                          <p:stCondLst>
                                            <p:cond delay="0"/>
                                          </p:stCondLst>
                                        </p:cTn>
                                        <p:tgtEl>
                                          <p:spTgt spid="396"/>
                                        </p:tgtEl>
                                        <p:attrNameLst>
                                          <p:attrName>style.visibility</p:attrName>
                                        </p:attrNameLst>
                                      </p:cBhvr>
                                      <p:to>
                                        <p:strVal val="visible"/>
                                      </p:to>
                                    </p:set>
                                    <p:animEffect filter="dissolve" transition="in">
                                      <p:cBhvr additive="repl">
                                        <p:cTn id="14" dur="1000"/>
                                        <p:tgtEl>
                                          <p:spTgt spid="396"/>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9">
                                  <p:stCondLst>
                                    <p:cond delay="0"/>
                                  </p:stCondLst>
                                  <p:childTnLst>
                                    <p:set>
                                      <p:cBhvr>
                                        <p:cTn id="18" dur="1" fill="hold">
                                          <p:stCondLst>
                                            <p:cond delay="0"/>
                                          </p:stCondLst>
                                        </p:cTn>
                                        <p:tgtEl>
                                          <p:spTgt spid="402"/>
                                        </p:tgtEl>
                                        <p:attrNameLst>
                                          <p:attrName>style.visibility</p:attrName>
                                        </p:attrNameLst>
                                      </p:cBhvr>
                                      <p:to>
                                        <p:strVal val="visible"/>
                                      </p:to>
                                    </p:set>
                                    <p:animEffect filter="dissolve" transition="in">
                                      <p:cBhvr additive="repl">
                                        <p:cTn id="19" dur="500"/>
                                        <p:tgtEl>
                                          <p:spTgt spid="402"/>
                                        </p:tgtEl>
                                      </p:cBhvr>
                                    </p:animEffect>
                                  </p:childTnLst>
                                </p:cTn>
                              </p:par>
                              <p:par>
                                <p:cTn id="20" nodeType="withEffect" fill="hold" presetClass="entr" presetID="9">
                                  <p:stCondLst>
                                    <p:cond delay="0"/>
                                  </p:stCondLst>
                                  <p:childTnLst>
                                    <p:set>
                                      <p:cBhvr>
                                        <p:cTn id="21" dur="1" fill="hold">
                                          <p:stCondLst>
                                            <p:cond delay="0"/>
                                          </p:stCondLst>
                                        </p:cTn>
                                        <p:tgtEl>
                                          <p:spTgt spid="406"/>
                                        </p:tgtEl>
                                        <p:attrNameLst>
                                          <p:attrName>style.visibility</p:attrName>
                                        </p:attrNameLst>
                                      </p:cBhvr>
                                      <p:to>
                                        <p:strVal val="visible"/>
                                      </p:to>
                                    </p:set>
                                    <p:animEffect filter="dissolve" transition="in">
                                      <p:cBhvr additive="repl">
                                        <p:cTn id="22" dur="500"/>
                                        <p:tgtEl>
                                          <p:spTgt spid="406"/>
                                        </p:tgtEl>
                                      </p:cBhvr>
                                    </p:animEffect>
                                  </p:childTnLst>
                                </p:cTn>
                              </p:par>
                              <p:par>
                                <p:cTn id="23" nodeType="withEffect" fill="hold" presetClass="entr" presetID="9">
                                  <p:stCondLst>
                                    <p:cond delay="0"/>
                                  </p:stCondLst>
                                  <p:childTnLst>
                                    <p:set>
                                      <p:cBhvr>
                                        <p:cTn id="24" dur="1" fill="hold">
                                          <p:stCondLst>
                                            <p:cond delay="0"/>
                                          </p:stCondLst>
                                        </p:cTn>
                                        <p:tgtEl>
                                          <p:spTgt spid="411"/>
                                        </p:tgtEl>
                                        <p:attrNameLst>
                                          <p:attrName>style.visibility</p:attrName>
                                        </p:attrNameLst>
                                      </p:cBhvr>
                                      <p:to>
                                        <p:strVal val="visible"/>
                                      </p:to>
                                    </p:set>
                                    <p:animEffect filter="dissolve" transition="in">
                                      <p:cBhvr additive="repl">
                                        <p:cTn id="25" dur="1000"/>
                                        <p:tgtEl>
                                          <p:spTgt spid="411"/>
                                        </p:tgtEl>
                                      </p:cBhvr>
                                    </p:animEffect>
                                  </p:childTnLst>
                                </p:cTn>
                              </p:par>
                              <p:par>
                                <p:cTn id="26" nodeType="withEffect" fill="hold" presetClass="entr" presetID="9">
                                  <p:stCondLst>
                                    <p:cond delay="0"/>
                                  </p:stCondLst>
                                  <p:childTnLst>
                                    <p:set>
                                      <p:cBhvr>
                                        <p:cTn id="27" dur="1" fill="hold">
                                          <p:stCondLst>
                                            <p:cond delay="0"/>
                                          </p:stCondLst>
                                        </p:cTn>
                                        <p:tgtEl>
                                          <p:spTgt spid="415"/>
                                        </p:tgtEl>
                                        <p:attrNameLst>
                                          <p:attrName>style.visibility</p:attrName>
                                        </p:attrNameLst>
                                      </p:cBhvr>
                                      <p:to>
                                        <p:strVal val="visible"/>
                                      </p:to>
                                    </p:set>
                                    <p:animEffect filter="dissolve" transition="in">
                                      <p:cBhvr additive="repl">
                                        <p:cTn id="28" dur="1000"/>
                                        <p:tgtEl>
                                          <p:spTgt spid="415"/>
                                        </p:tgtEl>
                                      </p:cBhvr>
                                    </p:animEffec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9">
                                  <p:stCondLst>
                                    <p:cond delay="0"/>
                                  </p:stCondLst>
                                  <p:childTnLst>
                                    <p:set>
                                      <p:cBhvr>
                                        <p:cTn id="32" dur="1" fill="hold">
                                          <p:stCondLst>
                                            <p:cond delay="0"/>
                                          </p:stCondLst>
                                        </p:cTn>
                                        <p:tgtEl>
                                          <p:spTgt spid="399"/>
                                        </p:tgtEl>
                                        <p:attrNameLst>
                                          <p:attrName>style.visibility</p:attrName>
                                        </p:attrNameLst>
                                      </p:cBhvr>
                                      <p:to>
                                        <p:strVal val="visible"/>
                                      </p:to>
                                    </p:set>
                                    <p:animEffect filter="dissolve" transition="in">
                                      <p:cBhvr additive="repl">
                                        <p:cTn id="33" dur="500"/>
                                        <p:tgtEl>
                                          <p:spTgt spid="399"/>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9">
                                  <p:stCondLst>
                                    <p:cond delay="0"/>
                                  </p:stCondLst>
                                  <p:childTnLst>
                                    <p:set>
                                      <p:cBhvr>
                                        <p:cTn id="37" dur="1" fill="hold">
                                          <p:stCondLst>
                                            <p:cond delay="0"/>
                                          </p:stCondLst>
                                        </p:cTn>
                                        <p:tgtEl>
                                          <p:spTgt spid="403"/>
                                        </p:tgtEl>
                                        <p:attrNameLst>
                                          <p:attrName>style.visibility</p:attrName>
                                        </p:attrNameLst>
                                      </p:cBhvr>
                                      <p:to>
                                        <p:strVal val="visible"/>
                                      </p:to>
                                    </p:set>
                                    <p:animEffect filter="dissolve" transition="in">
                                      <p:cBhvr additive="repl">
                                        <p:cTn id="38" dur="500"/>
                                        <p:tgtEl>
                                          <p:spTgt spid="403"/>
                                        </p:tgtEl>
                                      </p:cBhvr>
                                    </p:animEffect>
                                  </p:childTnLst>
                                </p:cTn>
                              </p:par>
                              <p:par>
                                <p:cTn id="39" nodeType="withEffect" fill="hold" presetClass="entr" presetID="9">
                                  <p:stCondLst>
                                    <p:cond delay="0"/>
                                  </p:stCondLst>
                                  <p:childTnLst>
                                    <p:set>
                                      <p:cBhvr>
                                        <p:cTn id="40" dur="1" fill="hold">
                                          <p:stCondLst>
                                            <p:cond delay="0"/>
                                          </p:stCondLst>
                                        </p:cTn>
                                        <p:tgtEl>
                                          <p:spTgt spid="407"/>
                                        </p:tgtEl>
                                        <p:attrNameLst>
                                          <p:attrName>style.visibility</p:attrName>
                                        </p:attrNameLst>
                                      </p:cBhvr>
                                      <p:to>
                                        <p:strVal val="visible"/>
                                      </p:to>
                                    </p:set>
                                    <p:animEffect filter="dissolve" transition="in">
                                      <p:cBhvr additive="repl">
                                        <p:cTn id="41" dur="500"/>
                                        <p:tgtEl>
                                          <p:spTgt spid="407"/>
                                        </p:tgtEl>
                                      </p:cBhvr>
                                    </p:animEffect>
                                  </p:childTnLst>
                                </p:cTn>
                              </p:par>
                              <p:par>
                                <p:cTn id="42" nodeType="withEffect" fill="hold" presetClass="entr" presetID="9">
                                  <p:stCondLst>
                                    <p:cond delay="0"/>
                                  </p:stCondLst>
                                  <p:childTnLst>
                                    <p:set>
                                      <p:cBhvr>
                                        <p:cTn id="43" dur="1" fill="hold">
                                          <p:stCondLst>
                                            <p:cond delay="0"/>
                                          </p:stCondLst>
                                        </p:cTn>
                                        <p:tgtEl>
                                          <p:spTgt spid="409"/>
                                        </p:tgtEl>
                                        <p:attrNameLst>
                                          <p:attrName>style.visibility</p:attrName>
                                        </p:attrNameLst>
                                      </p:cBhvr>
                                      <p:to>
                                        <p:strVal val="visible"/>
                                      </p:to>
                                    </p:set>
                                    <p:animEffect filter="dissolve" transition="in">
                                      <p:cBhvr additive="repl">
                                        <p:cTn id="44" dur="500"/>
                                        <p:tgtEl>
                                          <p:spTgt spid="409"/>
                                        </p:tgtEl>
                                      </p:cBhvr>
                                    </p:animEffect>
                                  </p:childTnLst>
                                </p:cTn>
                              </p:par>
                              <p:par>
                                <p:cTn id="45" nodeType="withEffect" fill="hold" presetClass="entr" presetID="9">
                                  <p:stCondLst>
                                    <p:cond delay="0"/>
                                  </p:stCondLst>
                                  <p:childTnLst>
                                    <p:set>
                                      <p:cBhvr>
                                        <p:cTn id="46" dur="1" fill="hold">
                                          <p:stCondLst>
                                            <p:cond delay="0"/>
                                          </p:stCondLst>
                                        </p:cTn>
                                        <p:tgtEl>
                                          <p:spTgt spid="404"/>
                                        </p:tgtEl>
                                        <p:attrNameLst>
                                          <p:attrName>style.visibility</p:attrName>
                                        </p:attrNameLst>
                                      </p:cBhvr>
                                      <p:to>
                                        <p:strVal val="visible"/>
                                      </p:to>
                                    </p:set>
                                    <p:animEffect filter="dissolve" transition="in">
                                      <p:cBhvr additive="repl">
                                        <p:cTn id="47" dur="500"/>
                                        <p:tgtEl>
                                          <p:spTgt spid="404"/>
                                        </p:tgtEl>
                                      </p:cBhvr>
                                    </p:animEffect>
                                  </p:childTnLst>
                                </p:cTn>
                              </p:par>
                              <p:par>
                                <p:cTn id="48" nodeType="withEffect" fill="hold" presetClass="entr" presetID="9">
                                  <p:stCondLst>
                                    <p:cond delay="0"/>
                                  </p:stCondLst>
                                  <p:childTnLst>
                                    <p:set>
                                      <p:cBhvr>
                                        <p:cTn id="49" dur="1" fill="hold">
                                          <p:stCondLst>
                                            <p:cond delay="0"/>
                                          </p:stCondLst>
                                        </p:cTn>
                                        <p:tgtEl>
                                          <p:spTgt spid="408"/>
                                        </p:tgtEl>
                                        <p:attrNameLst>
                                          <p:attrName>style.visibility</p:attrName>
                                        </p:attrNameLst>
                                      </p:cBhvr>
                                      <p:to>
                                        <p:strVal val="visible"/>
                                      </p:to>
                                    </p:set>
                                    <p:animEffect filter="dissolve" transition="in">
                                      <p:cBhvr additive="repl">
                                        <p:cTn id="50" dur="500"/>
                                        <p:tgtEl>
                                          <p:spTgt spid="408"/>
                                        </p:tgtEl>
                                      </p:cBhvr>
                                    </p:animEffect>
                                  </p:childTnLst>
                                </p:cTn>
                              </p:par>
                              <p:par>
                                <p:cTn id="51" nodeType="withEffect" fill="hold" presetClass="entr" presetID="9">
                                  <p:stCondLst>
                                    <p:cond delay="0"/>
                                  </p:stCondLst>
                                  <p:childTnLst>
                                    <p:set>
                                      <p:cBhvr>
                                        <p:cTn id="52" dur="1" fill="hold">
                                          <p:stCondLst>
                                            <p:cond delay="0"/>
                                          </p:stCondLst>
                                        </p:cTn>
                                        <p:tgtEl>
                                          <p:spTgt spid="405"/>
                                        </p:tgtEl>
                                        <p:attrNameLst>
                                          <p:attrName>style.visibility</p:attrName>
                                        </p:attrNameLst>
                                      </p:cBhvr>
                                      <p:to>
                                        <p:strVal val="visible"/>
                                      </p:to>
                                    </p:set>
                                    <p:animEffect filter="dissolve" transition="in">
                                      <p:cBhvr additive="repl">
                                        <p:cTn id="53" dur="500"/>
                                        <p:tgtEl>
                                          <p:spTgt spid="405"/>
                                        </p:tgtEl>
                                      </p:cBhvr>
                                    </p:animEffect>
                                  </p:childTnLst>
                                </p:cTn>
                              </p:par>
                              <p:par>
                                <p:cTn id="54" nodeType="withEffect" fill="hold" presetClass="entr" presetID="9">
                                  <p:stCondLst>
                                    <p:cond delay="0"/>
                                  </p:stCondLst>
                                  <p:childTnLst>
                                    <p:set>
                                      <p:cBhvr>
                                        <p:cTn id="55" dur="1" fill="hold">
                                          <p:stCondLst>
                                            <p:cond delay="0"/>
                                          </p:stCondLst>
                                        </p:cTn>
                                        <p:tgtEl>
                                          <p:spTgt spid="416"/>
                                        </p:tgtEl>
                                        <p:attrNameLst>
                                          <p:attrName>style.visibility</p:attrName>
                                        </p:attrNameLst>
                                      </p:cBhvr>
                                      <p:to>
                                        <p:strVal val="visible"/>
                                      </p:to>
                                    </p:set>
                                    <p:animEffect filter="dissolve" transition="in">
                                      <p:cBhvr additive="repl">
                                        <p:cTn id="56" dur="500"/>
                                        <p:tgtEl>
                                          <p:spTgt spid="416"/>
                                        </p:tgtEl>
                                      </p:cBhvr>
                                    </p:animEffect>
                                  </p:childTnLst>
                                </p:cTn>
                              </p:par>
                              <p:par>
                                <p:cTn id="57" nodeType="withEffect" fill="hold" presetClass="entr" presetID="9">
                                  <p:stCondLst>
                                    <p:cond delay="0"/>
                                  </p:stCondLst>
                                  <p:childTnLst>
                                    <p:set>
                                      <p:cBhvr>
                                        <p:cTn id="58" dur="1" fill="hold">
                                          <p:stCondLst>
                                            <p:cond delay="0"/>
                                          </p:stCondLst>
                                        </p:cTn>
                                        <p:tgtEl>
                                          <p:spTgt spid="410"/>
                                        </p:tgtEl>
                                        <p:attrNameLst>
                                          <p:attrName>style.visibility</p:attrName>
                                        </p:attrNameLst>
                                      </p:cBhvr>
                                      <p:to>
                                        <p:strVal val="visible"/>
                                      </p:to>
                                    </p:set>
                                    <p:animEffect filter="dissolve" transition="in">
                                      <p:cBhvr additive="repl">
                                        <p:cTn id="59" dur="500"/>
                                        <p:tgtEl>
                                          <p:spTgt spid="410"/>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9">
                                  <p:stCondLst>
                                    <p:cond delay="0"/>
                                  </p:stCondLst>
                                  <p:childTnLst>
                                    <p:set>
                                      <p:cBhvr>
                                        <p:cTn id="63" dur="1" fill="hold">
                                          <p:stCondLst>
                                            <p:cond delay="0"/>
                                          </p:stCondLst>
                                        </p:cTn>
                                        <p:tgtEl>
                                          <p:spTgt spid="417"/>
                                        </p:tgtEl>
                                        <p:attrNameLst>
                                          <p:attrName>style.visibility</p:attrName>
                                        </p:attrNameLst>
                                      </p:cBhvr>
                                      <p:to>
                                        <p:strVal val="visible"/>
                                      </p:to>
                                    </p:set>
                                    <p:animEffect filter="dissolve" transition="in">
                                      <p:cBhvr additive="repl">
                                        <p:cTn id="64" dur="500"/>
                                        <p:tgtEl>
                                          <p:spTgt spid="4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file</a:t>
            </a:r>
            <a:endParaRPr b="0" lang="fr-FR" sz="3600" spc="-1" strike="noStrike">
              <a:latin typeface="Arial"/>
            </a:endParaRPr>
          </a:p>
        </p:txBody>
      </p:sp>
      <p:sp>
        <p:nvSpPr>
          <p:cNvPr id="534" name="CustomShape 2"/>
          <p:cNvSpPr/>
          <p:nvPr/>
        </p:nvSpPr>
        <p:spPr>
          <a:xfrm>
            <a:off x="731520" y="1067760"/>
            <a:ext cx="13166640" cy="761400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will start by looking at the nifi.properties file located in the conf directory of the NiFi installation.</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 </a:t>
            </a:r>
            <a:r>
              <a:rPr b="0" lang="fr-FR" sz="2200" spc="-1" strike="noStrike">
                <a:solidFill>
                  <a:srgbClr val="000000"/>
                </a:solidFill>
                <a:latin typeface="Calibri"/>
                <a:ea typeface="DejaVu Sans"/>
              </a:rPr>
              <a:t>The file is broken up into following sections </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Core Properties</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H2 Settings</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FlowFile Repository </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Content Repository</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Provenance Repository</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Component Status Repository</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Site to Site properties</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Web Properties</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Security properties and </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Cluster properties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various properties that make up each of these sections come pre-configured with default values.  </a:t>
            </a:r>
            <a:endParaRPr b="0" lang="fr-FR" sz="2200" spc="-1" strike="noStrike">
              <a:latin typeface="Arial"/>
            </a:endParaRPr>
          </a:p>
          <a:p>
            <a:pPr>
              <a:lnSpc>
                <a:spcPct val="140000"/>
              </a:lnSpc>
            </a:pPr>
            <a:endParaRPr b="0" lang="fr-FR" sz="2200" spc="-1" strike="noStrike">
              <a:latin typeface="Arial"/>
            </a:endParaRPr>
          </a:p>
        </p:txBody>
      </p:sp>
    </p:spTree>
  </p:cSld>
  <p:timing>
    <p:tnLst>
      <p:par>
        <p:cTn id="359" dur="indefinite" restart="never" nodeType="tmRoot">
          <p:childTnLst>
            <p:seq>
              <p:cTn id="360" dur="indefinite" nodeType="mainSeq">
                <p:childTnLst>
                  <p:par>
                    <p:cTn id="361" fill="hold">
                      <p:stCondLst>
                        <p:cond delay="indefinite"/>
                      </p:stCondLst>
                      <p:childTnLst>
                        <p:par>
                          <p:cTn id="362" fill="hold">
                            <p:stCondLst>
                              <p:cond delay="0"/>
                            </p:stCondLst>
                            <p:childTnLst>
                              <p:par>
                                <p:cTn id="363" nodeType="clickEffect" fill="hold" presetClass="entr" presetID="2" presetSubtype="4">
                                  <p:stCondLst>
                                    <p:cond delay="0"/>
                                  </p:stCondLst>
                                  <p:childTnLst>
                                    <p:set>
                                      <p:cBhvr>
                                        <p:cTn id="364" dur="1" fill="hold">
                                          <p:stCondLst>
                                            <p:cond delay="0"/>
                                          </p:stCondLst>
                                        </p:cTn>
                                        <p:tgtEl>
                                          <p:spTgt spid="534">
                                            <p:txEl>
                                              <p:pRg st="0" end="0"/>
                                            </p:txEl>
                                          </p:spTgt>
                                        </p:tgtEl>
                                        <p:attrNameLst>
                                          <p:attrName>style.visibility</p:attrName>
                                        </p:attrNameLst>
                                      </p:cBhvr>
                                      <p:to>
                                        <p:strVal val="visible"/>
                                      </p:to>
                                    </p:set>
                                    <p:anim calcmode="lin" valueType="num">
                                      <p:cBhvr additive="repl">
                                        <p:cTn id="365" dur="500" fill="hold"/>
                                        <p:tgtEl>
                                          <p:spTgt spid="534">
                                            <p:txEl>
                                              <p:pRg st="0" end="0"/>
                                            </p:txEl>
                                          </p:spTgt>
                                        </p:tgtEl>
                                        <p:attrNameLst>
                                          <p:attrName>ppt_x</p:attrName>
                                        </p:attrNameLst>
                                      </p:cBhvr>
                                      <p:tavLst>
                                        <p:tav tm="0">
                                          <p:val>
                                            <p:strVal val="#ppt_x"/>
                                          </p:val>
                                        </p:tav>
                                        <p:tav tm="100000">
                                          <p:val>
                                            <p:strVal val="#ppt_x"/>
                                          </p:val>
                                        </p:tav>
                                      </p:tavLst>
                                    </p:anim>
                                    <p:anim calcmode="lin" valueType="num">
                                      <p:cBhvr additive="repl">
                                        <p:cTn id="366" dur="500" fill="hold"/>
                                        <p:tgtEl>
                                          <p:spTgt spid="5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2" presetSubtype="4">
                                  <p:stCondLst>
                                    <p:cond delay="0"/>
                                  </p:stCondLst>
                                  <p:childTnLst>
                                    <p:set>
                                      <p:cBhvr>
                                        <p:cTn id="370" dur="1" fill="hold">
                                          <p:stCondLst>
                                            <p:cond delay="0"/>
                                          </p:stCondLst>
                                        </p:cTn>
                                        <p:tgtEl>
                                          <p:spTgt spid="534">
                                            <p:txEl>
                                              <p:pRg st="1" end="1"/>
                                            </p:txEl>
                                          </p:spTgt>
                                        </p:tgtEl>
                                        <p:attrNameLst>
                                          <p:attrName>style.visibility</p:attrName>
                                        </p:attrNameLst>
                                      </p:cBhvr>
                                      <p:to>
                                        <p:strVal val="visible"/>
                                      </p:to>
                                    </p:set>
                                    <p:anim calcmode="lin" valueType="num">
                                      <p:cBhvr additive="repl">
                                        <p:cTn id="371" dur="500" fill="hold"/>
                                        <p:tgtEl>
                                          <p:spTgt spid="534">
                                            <p:txEl>
                                              <p:pRg st="1" end="1"/>
                                            </p:txEl>
                                          </p:spTgt>
                                        </p:tgtEl>
                                        <p:attrNameLst>
                                          <p:attrName>ppt_x</p:attrName>
                                        </p:attrNameLst>
                                      </p:cBhvr>
                                      <p:tavLst>
                                        <p:tav tm="0">
                                          <p:val>
                                            <p:strVal val="#ppt_x"/>
                                          </p:val>
                                        </p:tav>
                                        <p:tav tm="100000">
                                          <p:val>
                                            <p:strVal val="#ppt_x"/>
                                          </p:val>
                                        </p:tav>
                                      </p:tavLst>
                                    </p:anim>
                                    <p:anim calcmode="lin" valueType="num">
                                      <p:cBhvr additive="repl">
                                        <p:cTn id="372" dur="500" fill="hold"/>
                                        <p:tgtEl>
                                          <p:spTgt spid="534">
                                            <p:txEl>
                                              <p:pRg st="1" end="1"/>
                                            </p:txEl>
                                          </p:spTgt>
                                        </p:tgtEl>
                                        <p:attrNameLst>
                                          <p:attrName>ppt_y</p:attrName>
                                        </p:attrNameLst>
                                      </p:cBhvr>
                                      <p:tavLst>
                                        <p:tav tm="0">
                                          <p:val>
                                            <p:strVal val="1+#ppt_h/2"/>
                                          </p:val>
                                        </p:tav>
                                        <p:tav tm="100000">
                                          <p:val>
                                            <p:strVal val="#ppt_y"/>
                                          </p:val>
                                        </p:tav>
                                      </p:tavLst>
                                    </p:anim>
                                  </p:childTnLst>
                                </p:cTn>
                              </p:par>
                              <p:par>
                                <p:cTn id="373" nodeType="withEffect" fill="hold" presetClass="entr" presetID="2" presetSubtype="4">
                                  <p:stCondLst>
                                    <p:cond delay="0"/>
                                  </p:stCondLst>
                                  <p:childTnLst>
                                    <p:set>
                                      <p:cBhvr>
                                        <p:cTn id="374" dur="1" fill="hold">
                                          <p:stCondLst>
                                            <p:cond delay="0"/>
                                          </p:stCondLst>
                                        </p:cTn>
                                        <p:tgtEl>
                                          <p:spTgt spid="534">
                                            <p:txEl>
                                              <p:pRg st="2" end="2"/>
                                            </p:txEl>
                                          </p:spTgt>
                                        </p:tgtEl>
                                        <p:attrNameLst>
                                          <p:attrName>style.visibility</p:attrName>
                                        </p:attrNameLst>
                                      </p:cBhvr>
                                      <p:to>
                                        <p:strVal val="visible"/>
                                      </p:to>
                                    </p:set>
                                    <p:anim calcmode="lin" valueType="num">
                                      <p:cBhvr additive="repl">
                                        <p:cTn id="375" dur="500" fill="hold"/>
                                        <p:tgtEl>
                                          <p:spTgt spid="534">
                                            <p:txEl>
                                              <p:pRg st="2" end="2"/>
                                            </p:txEl>
                                          </p:spTgt>
                                        </p:tgtEl>
                                        <p:attrNameLst>
                                          <p:attrName>ppt_x</p:attrName>
                                        </p:attrNameLst>
                                      </p:cBhvr>
                                      <p:tavLst>
                                        <p:tav tm="0">
                                          <p:val>
                                            <p:strVal val="#ppt_x"/>
                                          </p:val>
                                        </p:tav>
                                        <p:tav tm="100000">
                                          <p:val>
                                            <p:strVal val="#ppt_x"/>
                                          </p:val>
                                        </p:tav>
                                      </p:tavLst>
                                    </p:anim>
                                    <p:anim calcmode="lin" valueType="num">
                                      <p:cBhvr additive="repl">
                                        <p:cTn id="376" dur="500" fill="hold"/>
                                        <p:tgtEl>
                                          <p:spTgt spid="534">
                                            <p:txEl>
                                              <p:pRg st="2" end="2"/>
                                            </p:txEl>
                                          </p:spTgt>
                                        </p:tgtEl>
                                        <p:attrNameLst>
                                          <p:attrName>ppt_y</p:attrName>
                                        </p:attrNameLst>
                                      </p:cBhvr>
                                      <p:tavLst>
                                        <p:tav tm="0">
                                          <p:val>
                                            <p:strVal val="1+#ppt_h/2"/>
                                          </p:val>
                                        </p:tav>
                                        <p:tav tm="100000">
                                          <p:val>
                                            <p:strVal val="#ppt_y"/>
                                          </p:val>
                                        </p:tav>
                                      </p:tavLst>
                                    </p:anim>
                                  </p:childTnLst>
                                </p:cTn>
                              </p:par>
                              <p:par>
                                <p:cTn id="377" nodeType="withEffect" fill="hold" presetClass="entr" presetID="2" presetSubtype="4">
                                  <p:stCondLst>
                                    <p:cond delay="0"/>
                                  </p:stCondLst>
                                  <p:childTnLst>
                                    <p:set>
                                      <p:cBhvr>
                                        <p:cTn id="378" dur="1" fill="hold">
                                          <p:stCondLst>
                                            <p:cond delay="0"/>
                                          </p:stCondLst>
                                        </p:cTn>
                                        <p:tgtEl>
                                          <p:spTgt spid="534">
                                            <p:txEl>
                                              <p:pRg st="3" end="3"/>
                                            </p:txEl>
                                          </p:spTgt>
                                        </p:tgtEl>
                                        <p:attrNameLst>
                                          <p:attrName>style.visibility</p:attrName>
                                        </p:attrNameLst>
                                      </p:cBhvr>
                                      <p:to>
                                        <p:strVal val="visible"/>
                                      </p:to>
                                    </p:set>
                                    <p:anim calcmode="lin" valueType="num">
                                      <p:cBhvr additive="repl">
                                        <p:cTn id="379" dur="500" fill="hold"/>
                                        <p:tgtEl>
                                          <p:spTgt spid="534">
                                            <p:txEl>
                                              <p:pRg st="3" end="3"/>
                                            </p:txEl>
                                          </p:spTgt>
                                        </p:tgtEl>
                                        <p:attrNameLst>
                                          <p:attrName>ppt_x</p:attrName>
                                        </p:attrNameLst>
                                      </p:cBhvr>
                                      <p:tavLst>
                                        <p:tav tm="0">
                                          <p:val>
                                            <p:strVal val="#ppt_x"/>
                                          </p:val>
                                        </p:tav>
                                        <p:tav tm="100000">
                                          <p:val>
                                            <p:strVal val="#ppt_x"/>
                                          </p:val>
                                        </p:tav>
                                      </p:tavLst>
                                    </p:anim>
                                    <p:anim calcmode="lin" valueType="num">
                                      <p:cBhvr additive="repl">
                                        <p:cTn id="380" dur="500" fill="hold"/>
                                        <p:tgtEl>
                                          <p:spTgt spid="534">
                                            <p:txEl>
                                              <p:pRg st="3" end="3"/>
                                            </p:txEl>
                                          </p:spTgt>
                                        </p:tgtEl>
                                        <p:attrNameLst>
                                          <p:attrName>ppt_y</p:attrName>
                                        </p:attrNameLst>
                                      </p:cBhvr>
                                      <p:tavLst>
                                        <p:tav tm="0">
                                          <p:val>
                                            <p:strVal val="1+#ppt_h/2"/>
                                          </p:val>
                                        </p:tav>
                                        <p:tav tm="100000">
                                          <p:val>
                                            <p:strVal val="#ppt_y"/>
                                          </p:val>
                                        </p:tav>
                                      </p:tavLst>
                                    </p:anim>
                                  </p:childTnLst>
                                </p:cTn>
                              </p:par>
                              <p:par>
                                <p:cTn id="381" nodeType="withEffect" fill="hold" presetClass="entr" presetID="2" presetSubtype="4">
                                  <p:stCondLst>
                                    <p:cond delay="0"/>
                                  </p:stCondLst>
                                  <p:childTnLst>
                                    <p:set>
                                      <p:cBhvr>
                                        <p:cTn id="382" dur="1" fill="hold">
                                          <p:stCondLst>
                                            <p:cond delay="0"/>
                                          </p:stCondLst>
                                        </p:cTn>
                                        <p:tgtEl>
                                          <p:spTgt spid="534">
                                            <p:txEl>
                                              <p:pRg st="4" end="4"/>
                                            </p:txEl>
                                          </p:spTgt>
                                        </p:tgtEl>
                                        <p:attrNameLst>
                                          <p:attrName>style.visibility</p:attrName>
                                        </p:attrNameLst>
                                      </p:cBhvr>
                                      <p:to>
                                        <p:strVal val="visible"/>
                                      </p:to>
                                    </p:set>
                                    <p:anim calcmode="lin" valueType="num">
                                      <p:cBhvr additive="repl">
                                        <p:cTn id="383" dur="500" fill="hold"/>
                                        <p:tgtEl>
                                          <p:spTgt spid="534">
                                            <p:txEl>
                                              <p:pRg st="4" end="4"/>
                                            </p:txEl>
                                          </p:spTgt>
                                        </p:tgtEl>
                                        <p:attrNameLst>
                                          <p:attrName>ppt_x</p:attrName>
                                        </p:attrNameLst>
                                      </p:cBhvr>
                                      <p:tavLst>
                                        <p:tav tm="0">
                                          <p:val>
                                            <p:strVal val="#ppt_x"/>
                                          </p:val>
                                        </p:tav>
                                        <p:tav tm="100000">
                                          <p:val>
                                            <p:strVal val="#ppt_x"/>
                                          </p:val>
                                        </p:tav>
                                      </p:tavLst>
                                    </p:anim>
                                    <p:anim calcmode="lin" valueType="num">
                                      <p:cBhvr additive="repl">
                                        <p:cTn id="384" dur="500" fill="hold"/>
                                        <p:tgtEl>
                                          <p:spTgt spid="534">
                                            <p:txEl>
                                              <p:pRg st="4" end="4"/>
                                            </p:txEl>
                                          </p:spTgt>
                                        </p:tgtEl>
                                        <p:attrNameLst>
                                          <p:attrName>ppt_y</p:attrName>
                                        </p:attrNameLst>
                                      </p:cBhvr>
                                      <p:tavLst>
                                        <p:tav tm="0">
                                          <p:val>
                                            <p:strVal val="1+#ppt_h/2"/>
                                          </p:val>
                                        </p:tav>
                                        <p:tav tm="100000">
                                          <p:val>
                                            <p:strVal val="#ppt_y"/>
                                          </p:val>
                                        </p:tav>
                                      </p:tavLst>
                                    </p:anim>
                                  </p:childTnLst>
                                </p:cTn>
                              </p:par>
                              <p:par>
                                <p:cTn id="385" nodeType="withEffect" fill="hold" presetClass="entr" presetID="2" presetSubtype="4">
                                  <p:stCondLst>
                                    <p:cond delay="0"/>
                                  </p:stCondLst>
                                  <p:childTnLst>
                                    <p:set>
                                      <p:cBhvr>
                                        <p:cTn id="386" dur="1" fill="hold">
                                          <p:stCondLst>
                                            <p:cond delay="0"/>
                                          </p:stCondLst>
                                        </p:cTn>
                                        <p:tgtEl>
                                          <p:spTgt spid="534">
                                            <p:txEl>
                                              <p:pRg st="5" end="5"/>
                                            </p:txEl>
                                          </p:spTgt>
                                        </p:tgtEl>
                                        <p:attrNameLst>
                                          <p:attrName>style.visibility</p:attrName>
                                        </p:attrNameLst>
                                      </p:cBhvr>
                                      <p:to>
                                        <p:strVal val="visible"/>
                                      </p:to>
                                    </p:set>
                                    <p:anim calcmode="lin" valueType="num">
                                      <p:cBhvr additive="repl">
                                        <p:cTn id="387" dur="500" fill="hold"/>
                                        <p:tgtEl>
                                          <p:spTgt spid="534">
                                            <p:txEl>
                                              <p:pRg st="5" end="5"/>
                                            </p:txEl>
                                          </p:spTgt>
                                        </p:tgtEl>
                                        <p:attrNameLst>
                                          <p:attrName>ppt_x</p:attrName>
                                        </p:attrNameLst>
                                      </p:cBhvr>
                                      <p:tavLst>
                                        <p:tav tm="0">
                                          <p:val>
                                            <p:strVal val="#ppt_x"/>
                                          </p:val>
                                        </p:tav>
                                        <p:tav tm="100000">
                                          <p:val>
                                            <p:strVal val="#ppt_x"/>
                                          </p:val>
                                        </p:tav>
                                      </p:tavLst>
                                    </p:anim>
                                    <p:anim calcmode="lin" valueType="num">
                                      <p:cBhvr additive="repl">
                                        <p:cTn id="388" dur="500" fill="hold"/>
                                        <p:tgtEl>
                                          <p:spTgt spid="534">
                                            <p:txEl>
                                              <p:pRg st="5" end="5"/>
                                            </p:txEl>
                                          </p:spTgt>
                                        </p:tgtEl>
                                        <p:attrNameLst>
                                          <p:attrName>ppt_y</p:attrName>
                                        </p:attrNameLst>
                                      </p:cBhvr>
                                      <p:tavLst>
                                        <p:tav tm="0">
                                          <p:val>
                                            <p:strVal val="1+#ppt_h/2"/>
                                          </p:val>
                                        </p:tav>
                                        <p:tav tm="100000">
                                          <p:val>
                                            <p:strVal val="#ppt_y"/>
                                          </p:val>
                                        </p:tav>
                                      </p:tavLst>
                                    </p:anim>
                                  </p:childTnLst>
                                </p:cTn>
                              </p:par>
                              <p:par>
                                <p:cTn id="389" nodeType="withEffect" fill="hold" presetClass="entr" presetID="2" presetSubtype="4">
                                  <p:stCondLst>
                                    <p:cond delay="0"/>
                                  </p:stCondLst>
                                  <p:childTnLst>
                                    <p:set>
                                      <p:cBhvr>
                                        <p:cTn id="390" dur="1" fill="hold">
                                          <p:stCondLst>
                                            <p:cond delay="0"/>
                                          </p:stCondLst>
                                        </p:cTn>
                                        <p:tgtEl>
                                          <p:spTgt spid="534">
                                            <p:txEl>
                                              <p:pRg st="6" end="6"/>
                                            </p:txEl>
                                          </p:spTgt>
                                        </p:tgtEl>
                                        <p:attrNameLst>
                                          <p:attrName>style.visibility</p:attrName>
                                        </p:attrNameLst>
                                      </p:cBhvr>
                                      <p:to>
                                        <p:strVal val="visible"/>
                                      </p:to>
                                    </p:set>
                                    <p:anim calcmode="lin" valueType="num">
                                      <p:cBhvr additive="repl">
                                        <p:cTn id="391" dur="500" fill="hold"/>
                                        <p:tgtEl>
                                          <p:spTgt spid="534">
                                            <p:txEl>
                                              <p:pRg st="6" end="6"/>
                                            </p:txEl>
                                          </p:spTgt>
                                        </p:tgtEl>
                                        <p:attrNameLst>
                                          <p:attrName>ppt_x</p:attrName>
                                        </p:attrNameLst>
                                      </p:cBhvr>
                                      <p:tavLst>
                                        <p:tav tm="0">
                                          <p:val>
                                            <p:strVal val="#ppt_x"/>
                                          </p:val>
                                        </p:tav>
                                        <p:tav tm="100000">
                                          <p:val>
                                            <p:strVal val="#ppt_x"/>
                                          </p:val>
                                        </p:tav>
                                      </p:tavLst>
                                    </p:anim>
                                    <p:anim calcmode="lin" valueType="num">
                                      <p:cBhvr additive="repl">
                                        <p:cTn id="392" dur="500" fill="hold"/>
                                        <p:tgtEl>
                                          <p:spTgt spid="534">
                                            <p:txEl>
                                              <p:pRg st="6" end="6"/>
                                            </p:txEl>
                                          </p:spTgt>
                                        </p:tgtEl>
                                        <p:attrNameLst>
                                          <p:attrName>ppt_y</p:attrName>
                                        </p:attrNameLst>
                                      </p:cBhvr>
                                      <p:tavLst>
                                        <p:tav tm="0">
                                          <p:val>
                                            <p:strVal val="1+#ppt_h/2"/>
                                          </p:val>
                                        </p:tav>
                                        <p:tav tm="100000">
                                          <p:val>
                                            <p:strVal val="#ppt_y"/>
                                          </p:val>
                                        </p:tav>
                                      </p:tavLst>
                                    </p:anim>
                                  </p:childTnLst>
                                </p:cTn>
                              </p:par>
                              <p:par>
                                <p:cTn id="393" nodeType="withEffect" fill="hold" presetClass="entr" presetID="2" presetSubtype="4">
                                  <p:stCondLst>
                                    <p:cond delay="0"/>
                                  </p:stCondLst>
                                  <p:childTnLst>
                                    <p:set>
                                      <p:cBhvr>
                                        <p:cTn id="394" dur="1" fill="hold">
                                          <p:stCondLst>
                                            <p:cond delay="0"/>
                                          </p:stCondLst>
                                        </p:cTn>
                                        <p:tgtEl>
                                          <p:spTgt spid="534">
                                            <p:txEl>
                                              <p:pRg st="7" end="7"/>
                                            </p:txEl>
                                          </p:spTgt>
                                        </p:tgtEl>
                                        <p:attrNameLst>
                                          <p:attrName>style.visibility</p:attrName>
                                        </p:attrNameLst>
                                      </p:cBhvr>
                                      <p:to>
                                        <p:strVal val="visible"/>
                                      </p:to>
                                    </p:set>
                                    <p:anim calcmode="lin" valueType="num">
                                      <p:cBhvr additive="repl">
                                        <p:cTn id="395" dur="500" fill="hold"/>
                                        <p:tgtEl>
                                          <p:spTgt spid="534">
                                            <p:txEl>
                                              <p:pRg st="7" end="7"/>
                                            </p:txEl>
                                          </p:spTgt>
                                        </p:tgtEl>
                                        <p:attrNameLst>
                                          <p:attrName>ppt_x</p:attrName>
                                        </p:attrNameLst>
                                      </p:cBhvr>
                                      <p:tavLst>
                                        <p:tav tm="0">
                                          <p:val>
                                            <p:strVal val="#ppt_x"/>
                                          </p:val>
                                        </p:tav>
                                        <p:tav tm="100000">
                                          <p:val>
                                            <p:strVal val="#ppt_x"/>
                                          </p:val>
                                        </p:tav>
                                      </p:tavLst>
                                    </p:anim>
                                    <p:anim calcmode="lin" valueType="num">
                                      <p:cBhvr additive="repl">
                                        <p:cTn id="396" dur="500" fill="hold"/>
                                        <p:tgtEl>
                                          <p:spTgt spid="534">
                                            <p:txEl>
                                              <p:pRg st="7" end="7"/>
                                            </p:txEl>
                                          </p:spTgt>
                                        </p:tgtEl>
                                        <p:attrNameLst>
                                          <p:attrName>ppt_y</p:attrName>
                                        </p:attrNameLst>
                                      </p:cBhvr>
                                      <p:tavLst>
                                        <p:tav tm="0">
                                          <p:val>
                                            <p:strVal val="1+#ppt_h/2"/>
                                          </p:val>
                                        </p:tav>
                                        <p:tav tm="100000">
                                          <p:val>
                                            <p:strVal val="#ppt_y"/>
                                          </p:val>
                                        </p:tav>
                                      </p:tavLst>
                                    </p:anim>
                                  </p:childTnLst>
                                </p:cTn>
                              </p:par>
                              <p:par>
                                <p:cTn id="397" nodeType="withEffect" fill="hold" presetClass="entr" presetID="2" presetSubtype="4">
                                  <p:stCondLst>
                                    <p:cond delay="0"/>
                                  </p:stCondLst>
                                  <p:childTnLst>
                                    <p:set>
                                      <p:cBhvr>
                                        <p:cTn id="398" dur="1" fill="hold">
                                          <p:stCondLst>
                                            <p:cond delay="0"/>
                                          </p:stCondLst>
                                        </p:cTn>
                                        <p:tgtEl>
                                          <p:spTgt spid="534">
                                            <p:txEl>
                                              <p:pRg st="8" end="8"/>
                                            </p:txEl>
                                          </p:spTgt>
                                        </p:tgtEl>
                                        <p:attrNameLst>
                                          <p:attrName>style.visibility</p:attrName>
                                        </p:attrNameLst>
                                      </p:cBhvr>
                                      <p:to>
                                        <p:strVal val="visible"/>
                                      </p:to>
                                    </p:set>
                                    <p:anim calcmode="lin" valueType="num">
                                      <p:cBhvr additive="repl">
                                        <p:cTn id="399" dur="500" fill="hold"/>
                                        <p:tgtEl>
                                          <p:spTgt spid="534">
                                            <p:txEl>
                                              <p:pRg st="8" end="8"/>
                                            </p:txEl>
                                          </p:spTgt>
                                        </p:tgtEl>
                                        <p:attrNameLst>
                                          <p:attrName>ppt_x</p:attrName>
                                        </p:attrNameLst>
                                      </p:cBhvr>
                                      <p:tavLst>
                                        <p:tav tm="0">
                                          <p:val>
                                            <p:strVal val="#ppt_x"/>
                                          </p:val>
                                        </p:tav>
                                        <p:tav tm="100000">
                                          <p:val>
                                            <p:strVal val="#ppt_x"/>
                                          </p:val>
                                        </p:tav>
                                      </p:tavLst>
                                    </p:anim>
                                    <p:anim calcmode="lin" valueType="num">
                                      <p:cBhvr additive="repl">
                                        <p:cTn id="400" dur="500" fill="hold"/>
                                        <p:tgtEl>
                                          <p:spTgt spid="534">
                                            <p:txEl>
                                              <p:pRg st="8" end="8"/>
                                            </p:txEl>
                                          </p:spTgt>
                                        </p:tgtEl>
                                        <p:attrNameLst>
                                          <p:attrName>ppt_y</p:attrName>
                                        </p:attrNameLst>
                                      </p:cBhvr>
                                      <p:tavLst>
                                        <p:tav tm="0">
                                          <p:val>
                                            <p:strVal val="1+#ppt_h/2"/>
                                          </p:val>
                                        </p:tav>
                                        <p:tav tm="100000">
                                          <p:val>
                                            <p:strVal val="#ppt_y"/>
                                          </p:val>
                                        </p:tav>
                                      </p:tavLst>
                                    </p:anim>
                                  </p:childTnLst>
                                </p:cTn>
                              </p:par>
                              <p:par>
                                <p:cTn id="401" nodeType="withEffect" fill="hold" presetClass="entr" presetID="2" presetSubtype="4">
                                  <p:stCondLst>
                                    <p:cond delay="0"/>
                                  </p:stCondLst>
                                  <p:childTnLst>
                                    <p:set>
                                      <p:cBhvr>
                                        <p:cTn id="402" dur="1" fill="hold">
                                          <p:stCondLst>
                                            <p:cond delay="0"/>
                                          </p:stCondLst>
                                        </p:cTn>
                                        <p:tgtEl>
                                          <p:spTgt spid="534">
                                            <p:txEl>
                                              <p:pRg st="9" end="9"/>
                                            </p:txEl>
                                          </p:spTgt>
                                        </p:tgtEl>
                                        <p:attrNameLst>
                                          <p:attrName>style.visibility</p:attrName>
                                        </p:attrNameLst>
                                      </p:cBhvr>
                                      <p:to>
                                        <p:strVal val="visible"/>
                                      </p:to>
                                    </p:set>
                                    <p:anim calcmode="lin" valueType="num">
                                      <p:cBhvr additive="repl">
                                        <p:cTn id="403" dur="500" fill="hold"/>
                                        <p:tgtEl>
                                          <p:spTgt spid="534">
                                            <p:txEl>
                                              <p:pRg st="9" end="9"/>
                                            </p:txEl>
                                          </p:spTgt>
                                        </p:tgtEl>
                                        <p:attrNameLst>
                                          <p:attrName>ppt_x</p:attrName>
                                        </p:attrNameLst>
                                      </p:cBhvr>
                                      <p:tavLst>
                                        <p:tav tm="0">
                                          <p:val>
                                            <p:strVal val="#ppt_x"/>
                                          </p:val>
                                        </p:tav>
                                        <p:tav tm="100000">
                                          <p:val>
                                            <p:strVal val="#ppt_x"/>
                                          </p:val>
                                        </p:tav>
                                      </p:tavLst>
                                    </p:anim>
                                    <p:anim calcmode="lin" valueType="num">
                                      <p:cBhvr additive="repl">
                                        <p:cTn id="404" dur="500" fill="hold"/>
                                        <p:tgtEl>
                                          <p:spTgt spid="534">
                                            <p:txEl>
                                              <p:pRg st="9" end="9"/>
                                            </p:txEl>
                                          </p:spTgt>
                                        </p:tgtEl>
                                        <p:attrNameLst>
                                          <p:attrName>ppt_y</p:attrName>
                                        </p:attrNameLst>
                                      </p:cBhvr>
                                      <p:tavLst>
                                        <p:tav tm="0">
                                          <p:val>
                                            <p:strVal val="1+#ppt_h/2"/>
                                          </p:val>
                                        </p:tav>
                                        <p:tav tm="100000">
                                          <p:val>
                                            <p:strVal val="#ppt_y"/>
                                          </p:val>
                                        </p:tav>
                                      </p:tavLst>
                                    </p:anim>
                                  </p:childTnLst>
                                </p:cTn>
                              </p:par>
                              <p:par>
                                <p:cTn id="405" nodeType="withEffect" fill="hold" presetClass="entr" presetID="2" presetSubtype="4">
                                  <p:stCondLst>
                                    <p:cond delay="0"/>
                                  </p:stCondLst>
                                  <p:childTnLst>
                                    <p:set>
                                      <p:cBhvr>
                                        <p:cTn id="406" dur="1" fill="hold">
                                          <p:stCondLst>
                                            <p:cond delay="0"/>
                                          </p:stCondLst>
                                        </p:cTn>
                                        <p:tgtEl>
                                          <p:spTgt spid="534">
                                            <p:txEl>
                                              <p:pRg st="10" end="10"/>
                                            </p:txEl>
                                          </p:spTgt>
                                        </p:tgtEl>
                                        <p:attrNameLst>
                                          <p:attrName>style.visibility</p:attrName>
                                        </p:attrNameLst>
                                      </p:cBhvr>
                                      <p:to>
                                        <p:strVal val="visible"/>
                                      </p:to>
                                    </p:set>
                                    <p:anim calcmode="lin" valueType="num">
                                      <p:cBhvr additive="repl">
                                        <p:cTn id="407" dur="500" fill="hold"/>
                                        <p:tgtEl>
                                          <p:spTgt spid="534">
                                            <p:txEl>
                                              <p:pRg st="10" end="10"/>
                                            </p:txEl>
                                          </p:spTgt>
                                        </p:tgtEl>
                                        <p:attrNameLst>
                                          <p:attrName>ppt_x</p:attrName>
                                        </p:attrNameLst>
                                      </p:cBhvr>
                                      <p:tavLst>
                                        <p:tav tm="0">
                                          <p:val>
                                            <p:strVal val="#ppt_x"/>
                                          </p:val>
                                        </p:tav>
                                        <p:tav tm="100000">
                                          <p:val>
                                            <p:strVal val="#ppt_x"/>
                                          </p:val>
                                        </p:tav>
                                      </p:tavLst>
                                    </p:anim>
                                    <p:anim calcmode="lin" valueType="num">
                                      <p:cBhvr additive="repl">
                                        <p:cTn id="408" dur="500" fill="hold"/>
                                        <p:tgtEl>
                                          <p:spTgt spid="534">
                                            <p:txEl>
                                              <p:pRg st="10" end="10"/>
                                            </p:txEl>
                                          </p:spTgt>
                                        </p:tgtEl>
                                        <p:attrNameLst>
                                          <p:attrName>ppt_y</p:attrName>
                                        </p:attrNameLst>
                                      </p:cBhvr>
                                      <p:tavLst>
                                        <p:tav tm="0">
                                          <p:val>
                                            <p:strVal val="1+#ppt_h/2"/>
                                          </p:val>
                                        </p:tav>
                                        <p:tav tm="100000">
                                          <p:val>
                                            <p:strVal val="#ppt_y"/>
                                          </p:val>
                                        </p:tav>
                                      </p:tavLst>
                                    </p:anim>
                                  </p:childTnLst>
                                </p:cTn>
                              </p:par>
                              <p:par>
                                <p:cTn id="409" nodeType="withEffect" fill="hold" presetClass="entr" presetID="2" presetSubtype="4">
                                  <p:stCondLst>
                                    <p:cond delay="0"/>
                                  </p:stCondLst>
                                  <p:childTnLst>
                                    <p:set>
                                      <p:cBhvr>
                                        <p:cTn id="410" dur="1" fill="hold">
                                          <p:stCondLst>
                                            <p:cond delay="0"/>
                                          </p:stCondLst>
                                        </p:cTn>
                                        <p:tgtEl>
                                          <p:spTgt spid="534">
                                            <p:txEl>
                                              <p:pRg st="11" end="11"/>
                                            </p:txEl>
                                          </p:spTgt>
                                        </p:tgtEl>
                                        <p:attrNameLst>
                                          <p:attrName>style.visibility</p:attrName>
                                        </p:attrNameLst>
                                      </p:cBhvr>
                                      <p:to>
                                        <p:strVal val="visible"/>
                                      </p:to>
                                    </p:set>
                                    <p:anim calcmode="lin" valueType="num">
                                      <p:cBhvr additive="repl">
                                        <p:cTn id="411" dur="500" fill="hold"/>
                                        <p:tgtEl>
                                          <p:spTgt spid="534">
                                            <p:txEl>
                                              <p:pRg st="11" end="11"/>
                                            </p:txEl>
                                          </p:spTgt>
                                        </p:tgtEl>
                                        <p:attrNameLst>
                                          <p:attrName>ppt_x</p:attrName>
                                        </p:attrNameLst>
                                      </p:cBhvr>
                                      <p:tavLst>
                                        <p:tav tm="0">
                                          <p:val>
                                            <p:strVal val="#ppt_x"/>
                                          </p:val>
                                        </p:tav>
                                        <p:tav tm="100000">
                                          <p:val>
                                            <p:strVal val="#ppt_x"/>
                                          </p:val>
                                        </p:tav>
                                      </p:tavLst>
                                    </p:anim>
                                    <p:anim calcmode="lin" valueType="num">
                                      <p:cBhvr additive="repl">
                                        <p:cTn id="412" dur="500" fill="hold"/>
                                        <p:tgtEl>
                                          <p:spTgt spid="53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2" presetSubtype="4">
                                  <p:stCondLst>
                                    <p:cond delay="0"/>
                                  </p:stCondLst>
                                  <p:childTnLst>
                                    <p:set>
                                      <p:cBhvr>
                                        <p:cTn id="416" dur="1" fill="hold">
                                          <p:stCondLst>
                                            <p:cond delay="0"/>
                                          </p:stCondLst>
                                        </p:cTn>
                                        <p:tgtEl>
                                          <p:spTgt spid="534">
                                            <p:txEl>
                                              <p:pRg st="12" end="12"/>
                                            </p:txEl>
                                          </p:spTgt>
                                        </p:tgtEl>
                                        <p:attrNameLst>
                                          <p:attrName>style.visibility</p:attrName>
                                        </p:attrNameLst>
                                      </p:cBhvr>
                                      <p:to>
                                        <p:strVal val="visible"/>
                                      </p:to>
                                    </p:set>
                                    <p:anim calcmode="lin" valueType="num">
                                      <p:cBhvr additive="repl">
                                        <p:cTn id="417" dur="500" fill="hold"/>
                                        <p:tgtEl>
                                          <p:spTgt spid="534">
                                            <p:txEl>
                                              <p:pRg st="12" end="12"/>
                                            </p:txEl>
                                          </p:spTgt>
                                        </p:tgtEl>
                                        <p:attrNameLst>
                                          <p:attrName>ppt_x</p:attrName>
                                        </p:attrNameLst>
                                      </p:cBhvr>
                                      <p:tavLst>
                                        <p:tav tm="0">
                                          <p:val>
                                            <p:strVal val="#ppt_x"/>
                                          </p:val>
                                        </p:tav>
                                        <p:tav tm="100000">
                                          <p:val>
                                            <p:strVal val="#ppt_x"/>
                                          </p:val>
                                        </p:tav>
                                      </p:tavLst>
                                    </p:anim>
                                    <p:anim calcmode="lin" valueType="num">
                                      <p:cBhvr additive="repl">
                                        <p:cTn id="418" dur="500" fill="hold"/>
                                        <p:tgtEl>
                                          <p:spTgt spid="53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Core Properties</a:t>
            </a:r>
            <a:endParaRPr b="0" lang="fr-FR" sz="3600" spc="-1" strike="noStrike">
              <a:latin typeface="Arial"/>
            </a:endParaRPr>
          </a:p>
        </p:txBody>
      </p:sp>
      <p:sp>
        <p:nvSpPr>
          <p:cNvPr id="536" name="CustomShape 2"/>
          <p:cNvSpPr/>
          <p:nvPr/>
        </p:nvSpPr>
        <p:spPr>
          <a:xfrm>
            <a:off x="731520" y="1030320"/>
            <a:ext cx="13166640" cy="433044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1) nifi.bored.yield.duration [Default value is 10 millis]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property is designed to help with CPU utilization by preventing processors, that are using the timer driven scheduling strategy, from using excessive CPU when there is no work to do.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default 10-millisecond value already makes a huge impact on cutting down on CPU utilization.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Smaller values equate to lower latency, but higher CPU utilization.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So depending on how important latency is to your overall dataflow, increasing the value here will cut down on overall CPU utilization even further.</a:t>
            </a:r>
            <a:endParaRPr b="0" lang="fr-FR" sz="2200" spc="-1" strike="noStrike">
              <a:latin typeface="Arial"/>
            </a:endParaRPr>
          </a:p>
        </p:txBody>
      </p:sp>
      <p:pic>
        <p:nvPicPr>
          <p:cNvPr id="537" name="Picture 6" descr=""/>
          <p:cNvPicPr/>
          <p:nvPr/>
        </p:nvPicPr>
        <p:blipFill>
          <a:blip r:embed="rId1"/>
          <a:stretch/>
        </p:blipFill>
        <p:spPr>
          <a:xfrm>
            <a:off x="1425240" y="4521960"/>
            <a:ext cx="6584760" cy="2767680"/>
          </a:xfrm>
          <a:prstGeom prst="rect">
            <a:avLst/>
          </a:prstGeom>
          <a:ln>
            <a:noFill/>
          </a:ln>
        </p:spPr>
      </p:pic>
    </p:spTree>
  </p:cSld>
  <p:timing>
    <p:tnLst>
      <p:par>
        <p:cTn id="419" dur="indefinite" restart="never" nodeType="tmRoot">
          <p:childTnLst>
            <p:seq>
              <p:cTn id="42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Core Properties (Cont..) </a:t>
            </a:r>
            <a:endParaRPr b="0" lang="fr-FR" sz="3600" spc="-1" strike="noStrike">
              <a:latin typeface="Arial"/>
            </a:endParaRPr>
          </a:p>
        </p:txBody>
      </p:sp>
      <p:sp>
        <p:nvSpPr>
          <p:cNvPr id="539" name="CustomShape 2"/>
          <p:cNvSpPr/>
          <p:nvPr/>
        </p:nvSpPr>
        <p:spPr>
          <a:xfrm>
            <a:off x="731520" y="936000"/>
            <a:ext cx="13166640" cy="620676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2) nifi.ui.autorefresh.interval [Default Value is 30 sec]</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It does not have an impact on NiFi performance but can have an impact on browser performance.</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property sets the value at which the latest statistics, bulletins and flow revisions will be refreshed pushed to connected browser sessions.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 order to reload the complete dataflow the user must trigger a refresh.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Decreasing the time between refreshes will allow bulletins to present themselves to the user in a timelier manner; however, doing so will increase the network bandwidth used.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number of concurrent users accessing the UI compounds this.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suggest keeping the default value and only changing it if closer to real–time bulletin or statistics reporting in the UI is needed.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user can always manually trigger a refresh at any time by right clicking on any open space on the graph and selecting “refresh status”.</a:t>
            </a:r>
            <a:endParaRPr b="0" lang="fr-FR" sz="2200" spc="-1" strike="noStrike">
              <a:latin typeface="Arial"/>
            </a:endParaRPr>
          </a:p>
        </p:txBody>
      </p:sp>
    </p:spTree>
  </p:cSld>
  <p:timing>
    <p:tnLst>
      <p:par>
        <p:cTn id="421" dur="indefinite" restart="never" nodeType="tmRoot">
          <p:childTnLst>
            <p:seq>
              <p:cTn id="42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H2 Settings </a:t>
            </a:r>
            <a:endParaRPr b="0" lang="fr-FR" sz="3600" spc="-1" strike="noStrike">
              <a:latin typeface="Arial"/>
            </a:endParaRPr>
          </a:p>
        </p:txBody>
      </p:sp>
      <p:sp>
        <p:nvSpPr>
          <p:cNvPr id="541" name="CustomShape 2"/>
          <p:cNvSpPr/>
          <p:nvPr/>
        </p:nvSpPr>
        <p:spPr>
          <a:xfrm>
            <a:off x="731520" y="1219320"/>
            <a:ext cx="13166640" cy="667584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There are two H2 databases used by NiFi.</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A user DB - keeps track of user logins when the NiFi is secured.</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A history DB - keeps track of all changes made on the graph.</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They stay relatively small and require very little hard drive space.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default installation path of &lt;</a:t>
            </a:r>
            <a:r>
              <a:rPr b="0" i="1" lang="fr-FR" sz="2200" spc="-1" strike="noStrike">
                <a:solidFill>
                  <a:srgbClr val="000000"/>
                </a:solidFill>
                <a:latin typeface="Calibri"/>
                <a:ea typeface="DejaVu Sans"/>
              </a:rPr>
              <a:t>root-level-nifi-dir&gt;</a:t>
            </a:r>
            <a:r>
              <a:rPr b="0" lang="fr-FR" sz="2200" spc="-1" strike="noStrike">
                <a:solidFill>
                  <a:srgbClr val="000000"/>
                </a:solidFill>
                <a:latin typeface="Calibri"/>
                <a:ea typeface="DejaVu Sans"/>
              </a:rPr>
              <a:t>/database_repository would result in the directory being created at the root level of your NiFi installation (same level as conf, bin, lib, etc directories).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While there is little to no performance gain by moving this to a new location, we do recommend moving all repositories to a location outside of the NiFi install directories to simplify upgrading.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allow you retain the user and component history information after upgrading. </a:t>
            </a:r>
            <a:endParaRPr b="0" lang="fr-FR" sz="2200" spc="-1" strike="noStrike">
              <a:latin typeface="Arial"/>
            </a:endParaRPr>
          </a:p>
        </p:txBody>
      </p:sp>
      <p:pic>
        <p:nvPicPr>
          <p:cNvPr id="542" name="Picture 4" descr=""/>
          <p:cNvPicPr/>
          <p:nvPr/>
        </p:nvPicPr>
        <p:blipFill>
          <a:blip r:embed="rId1"/>
          <a:stretch/>
        </p:blipFill>
        <p:spPr>
          <a:xfrm>
            <a:off x="1161720" y="2818440"/>
            <a:ext cx="8831160" cy="1207440"/>
          </a:xfrm>
          <a:prstGeom prst="rect">
            <a:avLst/>
          </a:prstGeom>
          <a:ln>
            <a:noFill/>
          </a:ln>
        </p:spPr>
      </p:pic>
    </p:spTree>
  </p:cSld>
  <p:timing>
    <p:tnLst>
      <p:par>
        <p:cTn id="423" dur="indefinite" restart="never" nodeType="tmRoot">
          <p:childTnLst>
            <p:seq>
              <p:cTn id="42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FlowFile Repository </a:t>
            </a:r>
            <a:endParaRPr b="0" lang="fr-FR" sz="3600" spc="-1" strike="noStrike">
              <a:latin typeface="Arial"/>
            </a:endParaRPr>
          </a:p>
        </p:txBody>
      </p:sp>
      <p:sp>
        <p:nvSpPr>
          <p:cNvPr id="544" name="CustomShape 2"/>
          <p:cNvSpPr/>
          <p:nvPr/>
        </p:nvSpPr>
        <p:spPr>
          <a:xfrm>
            <a:off x="731520" y="1219320"/>
            <a:ext cx="13166640" cy="620676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1) nifi.flowfile.repository.directory [Default Value is ./flowfile_repository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FlowFile repo maintains state on all FlowFiles located anywhere in the data flows on the NiFi UI.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most common cause of corruption of FlowFiles are the result of running out of disk space.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default configuration again has the repository located in &lt;</a:t>
            </a:r>
            <a:r>
              <a:rPr b="0" i="1" lang="fr-FR" sz="2200" spc="-1" strike="noStrike">
                <a:solidFill>
                  <a:srgbClr val="000000"/>
                </a:solidFill>
                <a:latin typeface="Calibri"/>
                <a:ea typeface="DejaVu Sans"/>
              </a:rPr>
              <a:t>root-level-nifi-dir&gt;</a:t>
            </a:r>
            <a:r>
              <a:rPr b="0" lang="fr-FR" sz="2200" spc="-1" strike="noStrike">
                <a:solidFill>
                  <a:srgbClr val="000000"/>
                </a:solidFill>
                <a:latin typeface="Calibri"/>
                <a:ea typeface="DejaVu Sans"/>
              </a:rPr>
              <a:t>/flowfile_repository.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Recommendation is to move this repository out of the base install path.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You will also want to have the FlowFile repository located on a disk (high performance RAID preferably) that is not shared with other high I/O software.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On high performance systems, the FlowFile repository should never be located on the same hard disk/RAID as either the content repository or provenance repository if at all possible. </a:t>
            </a:r>
            <a:endParaRPr b="0" lang="fr-FR" sz="2200" spc="-1" strike="noStrike">
              <a:latin typeface="Arial"/>
            </a:endParaRPr>
          </a:p>
        </p:txBody>
      </p:sp>
    </p:spTree>
  </p:cSld>
  <p:timing>
    <p:tnLst>
      <p:par>
        <p:cTn id="425" dur="indefinite" restart="never" nodeType="tmRoot">
          <p:childTnLst>
            <p:seq>
              <p:cTn id="42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FlowFile Repository (Cont..) </a:t>
            </a:r>
            <a:endParaRPr b="0" lang="fr-FR" sz="3600" spc="-1" strike="noStrike">
              <a:latin typeface="Arial"/>
            </a:endParaRPr>
          </a:p>
        </p:txBody>
      </p:sp>
      <p:sp>
        <p:nvSpPr>
          <p:cNvPr id="546" name="CustomShape 2"/>
          <p:cNvSpPr/>
          <p:nvPr/>
        </p:nvSpPr>
        <p:spPr>
          <a:xfrm>
            <a:off x="731520" y="1219320"/>
            <a:ext cx="13166640" cy="714492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2) nifi.queue.swap.threshold [Default Value is 20000 ]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does not move the physical file (content) from processor to processor, FlowFiles serve as the unit of transfer from one processor to the next.</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 order to make that as fast as possible, FlowFiles live inside the JVM memory.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is great until you have so many FlowFiles in your system that you begin to run out of JVM memory and performance takes a serious dive.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To reduce the likelihood of this happening, NiFi has a threshold that defines how many FlowFiles can live in memory on a single connection queue before being swapped out to disk.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the number of total FlowFiles in any one-connection queue exceeds this value, swapping will occur.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Depending on how much swapping is occurring, performance can be affected.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queues having an excess of 20,000 FlowFiles is the norm rather then the occasional data surge for your data flow, it may be wise to increase this value. </a:t>
            </a:r>
            <a:endParaRPr b="0" lang="fr-FR" sz="2200" spc="-1" strike="noStrike">
              <a:latin typeface="Arial"/>
            </a:endParaRPr>
          </a:p>
          <a:p>
            <a:pPr marL="548640">
              <a:lnSpc>
                <a:spcPct val="140000"/>
              </a:lnSpc>
            </a:pPr>
            <a:endParaRPr b="0" lang="fr-FR" sz="2200" spc="-1" strike="noStrike">
              <a:latin typeface="Arial"/>
            </a:endParaRPr>
          </a:p>
        </p:txBody>
      </p:sp>
    </p:spTree>
  </p:cSld>
  <p:timing>
    <p:tnLst>
      <p:par>
        <p:cTn id="427" dur="indefinite" restart="never" nodeType="tmRoot">
          <p:childTnLst>
            <p:seq>
              <p:cTn id="42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Content Repository </a:t>
            </a:r>
            <a:endParaRPr b="0" lang="fr-FR" sz="3600" spc="-1" strike="noStrike">
              <a:latin typeface="Arial"/>
            </a:endParaRPr>
          </a:p>
        </p:txBody>
      </p:sp>
      <p:sp>
        <p:nvSpPr>
          <p:cNvPr id="548" name="CustomShape 2"/>
          <p:cNvSpPr/>
          <p:nvPr/>
        </p:nvSpPr>
        <p:spPr>
          <a:xfrm>
            <a:off x="731520" y="1125000"/>
            <a:ext cx="13166640" cy="674316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1) nifi.content.repository.directory.default [Default Value is ./content_repository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Since the content for every FlowFile that is consumed by NiFi is placed inside the content repository, the hard disk that this repository is loaded on will experience high I/O on systems that deal with high data volumes.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As you can see, once again the repository is created by default inside the NiFi installation path.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content repository should be moved to its own hard disk/RAID.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Sometimes even having a single dedicated high performance RAID is not enough.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allows you to configure multiple content repositories within a single instance of NiFi.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will then round robin files to however many content repositories are defined:</a:t>
            </a:r>
            <a:endParaRPr b="0" lang="fr-FR" sz="2200" spc="-1" strike="noStrike">
              <a:latin typeface="Arial"/>
            </a:endParaRPr>
          </a:p>
          <a:p>
            <a:pPr>
              <a:lnSpc>
                <a:spcPct val="10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nifi.content.repository.directory.</a:t>
            </a:r>
            <a:r>
              <a:rPr b="1" i="1" lang="fr-FR" sz="2200" spc="-1" strike="noStrike">
                <a:solidFill>
                  <a:srgbClr val="000000"/>
                </a:solidFill>
                <a:latin typeface="Calibri"/>
                <a:ea typeface="DejaVu Sans"/>
              </a:rPr>
              <a:t>contS1R1</a:t>
            </a:r>
            <a:r>
              <a:rPr b="1" lang="fr-FR" sz="2200" spc="-1" strike="noStrike">
                <a:solidFill>
                  <a:srgbClr val="000000"/>
                </a:solidFill>
                <a:latin typeface="Calibri"/>
                <a:ea typeface="DejaVu Sans"/>
              </a:rPr>
              <a:t>=/</a:t>
            </a:r>
            <a:r>
              <a:rPr b="1" i="1" lang="fr-FR" sz="2200" spc="-1" strike="noStrike">
                <a:solidFill>
                  <a:srgbClr val="000000"/>
                </a:solidFill>
                <a:latin typeface="Calibri"/>
                <a:ea typeface="DejaVu Sans"/>
              </a:rPr>
              <a:t>cont-repo1</a:t>
            </a:r>
            <a:r>
              <a:rPr b="1" lang="fr-FR" sz="2200" spc="-1" strike="noStrike">
                <a:solidFill>
                  <a:srgbClr val="000000"/>
                </a:solidFill>
                <a:latin typeface="Calibri"/>
                <a:ea typeface="DejaVu Sans"/>
              </a:rPr>
              <a:t>/content_repository</a:t>
            </a:r>
            <a:endParaRPr b="0" lang="fr-FR" sz="2200" spc="-1" strike="noStrike">
              <a:latin typeface="Arial"/>
            </a:endParaRPr>
          </a:p>
          <a:p>
            <a:pPr>
              <a:lnSpc>
                <a:spcPct val="10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nifi.content.repository.directory.</a:t>
            </a:r>
            <a:r>
              <a:rPr b="1" i="1" lang="fr-FR" sz="2200" spc="-1" strike="noStrike">
                <a:solidFill>
                  <a:srgbClr val="000000"/>
                </a:solidFill>
                <a:latin typeface="Calibri"/>
                <a:ea typeface="DejaVu Sans"/>
              </a:rPr>
              <a:t>contS1R2</a:t>
            </a:r>
            <a:r>
              <a:rPr b="1" lang="fr-FR" sz="2200" spc="-1" strike="noStrike">
                <a:solidFill>
                  <a:srgbClr val="000000"/>
                </a:solidFill>
                <a:latin typeface="Calibri"/>
                <a:ea typeface="DejaVu Sans"/>
              </a:rPr>
              <a:t>=/</a:t>
            </a:r>
            <a:r>
              <a:rPr b="1" i="1" lang="fr-FR" sz="2200" spc="-1" strike="noStrike">
                <a:solidFill>
                  <a:srgbClr val="000000"/>
                </a:solidFill>
                <a:latin typeface="Calibri"/>
                <a:ea typeface="DejaVu Sans"/>
              </a:rPr>
              <a:t>cont-repo2</a:t>
            </a:r>
            <a:r>
              <a:rPr b="1" lang="fr-FR" sz="2200" spc="-1" strike="noStrike">
                <a:solidFill>
                  <a:srgbClr val="000000"/>
                </a:solidFill>
                <a:latin typeface="Calibri"/>
                <a:ea typeface="DejaVu Sans"/>
              </a:rPr>
              <a:t>/content_repository</a:t>
            </a:r>
            <a:endParaRPr b="0" lang="fr-FR" sz="2200" spc="-1" strike="noStrike">
              <a:latin typeface="Arial"/>
            </a:endParaRPr>
          </a:p>
          <a:p>
            <a:pPr>
              <a:lnSpc>
                <a:spcPct val="10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nifi.content.repository.directory.</a:t>
            </a:r>
            <a:r>
              <a:rPr b="1" i="1" lang="fr-FR" sz="2200" spc="-1" strike="noStrike">
                <a:solidFill>
                  <a:srgbClr val="000000"/>
                </a:solidFill>
                <a:latin typeface="Calibri"/>
                <a:ea typeface="DejaVu Sans"/>
              </a:rPr>
              <a:t>contS1R3</a:t>
            </a:r>
            <a:r>
              <a:rPr b="1" lang="fr-FR" sz="2200" spc="-1" strike="noStrike">
                <a:solidFill>
                  <a:srgbClr val="000000"/>
                </a:solidFill>
                <a:latin typeface="Calibri"/>
                <a:ea typeface="DejaVu Sans"/>
              </a:rPr>
              <a:t>=/</a:t>
            </a:r>
            <a:r>
              <a:rPr b="1" i="1" lang="fr-FR" sz="2200" spc="-1" strike="noStrike">
                <a:solidFill>
                  <a:srgbClr val="000000"/>
                </a:solidFill>
                <a:latin typeface="Calibri"/>
                <a:ea typeface="DejaVu Sans"/>
              </a:rPr>
              <a:t>cont-repo3</a:t>
            </a:r>
            <a:r>
              <a:rPr b="1" lang="fr-FR" sz="2200" spc="-1" strike="noStrike">
                <a:solidFill>
                  <a:srgbClr val="000000"/>
                </a:solidFill>
                <a:latin typeface="Calibri"/>
                <a:ea typeface="DejaVu Sans"/>
              </a:rPr>
              <a:t>/content_repository</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 a NiFi cluster, every Node can be configured to use the same names for their various repositories, but it is recommend to use different names. </a:t>
            </a:r>
            <a:endParaRPr b="0" lang="fr-FR" sz="2200" spc="-1" strike="noStrike">
              <a:latin typeface="Arial"/>
            </a:endParaRPr>
          </a:p>
        </p:txBody>
      </p:sp>
    </p:spTree>
  </p:cSld>
  <p:timing>
    <p:tnLst>
      <p:par>
        <p:cTn id="429" dur="indefinite" restart="never" nodeType="tmRoot">
          <p:childTnLst>
            <p:seq>
              <p:cTn id="43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Provenance Repository</a:t>
            </a:r>
            <a:endParaRPr b="0" lang="fr-FR" sz="3600" spc="-1" strike="noStrike">
              <a:latin typeface="Arial"/>
            </a:endParaRPr>
          </a:p>
        </p:txBody>
      </p:sp>
      <p:sp>
        <p:nvSpPr>
          <p:cNvPr id="550" name="CustomShape 2"/>
          <p:cNvSpPr/>
          <p:nvPr/>
        </p:nvSpPr>
        <p:spPr>
          <a:xfrm>
            <a:off x="731520" y="1219320"/>
            <a:ext cx="13166640" cy="801648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1) nifi.provenance.repository.directory.default [Default Value is ./provenance_repository]</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Similar to the content repository, the provenance repository can use a large amount of disk I/O for writing and reading provenance events.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Every transaction within the entire dataflow that affects either the FlowFile or content has a provenance event created.</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default configuration has the provenance repository being created inside the NiFi installation path.</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It is recommended that the provenance repository is also located on its own hard disk /RAID and does not share its disk with any of the other repositories (database, FlowFile, or content).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Multiple provenance repositories can be defined by providing unique names in place of ‘default’ and paths:</a:t>
            </a:r>
            <a:endParaRPr b="0" lang="fr-FR" sz="2200" spc="-1" strike="noStrike">
              <a:latin typeface="Arial"/>
            </a:endParaRPr>
          </a:p>
          <a:p>
            <a:pPr>
              <a:lnSpc>
                <a:spcPct val="10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nifi.provenance.repository.directory.provS1R1=/prov-repo1/provenance_repository</a:t>
            </a:r>
            <a:endParaRPr b="0" lang="fr-FR" sz="2200" spc="-1" strike="noStrike">
              <a:latin typeface="Arial"/>
            </a:endParaRPr>
          </a:p>
          <a:p>
            <a:pPr>
              <a:lnSpc>
                <a:spcPct val="10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nifi.provenance.repository.directory.provS1R2=/prov-repo2/provenance_repository</a:t>
            </a:r>
            <a:endParaRPr b="0" lang="fr-FR" sz="2200" spc="-1" strike="noStrike">
              <a:latin typeface="Arial"/>
            </a:endParaRPr>
          </a:p>
          <a:p>
            <a:pPr>
              <a:lnSpc>
                <a:spcPct val="140000"/>
              </a:lnSpc>
            </a:pPr>
            <a:endParaRPr b="0" lang="fr-FR" sz="2200" spc="-1" strike="noStrike">
              <a:latin typeface="Arial"/>
            </a:endParaRPr>
          </a:p>
        </p:txBody>
      </p:sp>
    </p:spTree>
  </p:cSld>
  <p:timing>
    <p:tnLst>
      <p:par>
        <p:cTn id="431" dur="indefinite" restart="never" nodeType="tmRoot">
          <p:childTnLst>
            <p:seq>
              <p:cTn id="43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Provenance Repository (Cont..)</a:t>
            </a:r>
            <a:endParaRPr b="0" lang="fr-FR" sz="3600" spc="-1" strike="noStrike">
              <a:latin typeface="Arial"/>
            </a:endParaRPr>
          </a:p>
        </p:txBody>
      </p:sp>
      <p:sp>
        <p:nvSpPr>
          <p:cNvPr id="552" name="CustomShape 2"/>
          <p:cNvSpPr/>
          <p:nvPr/>
        </p:nvSpPr>
        <p:spPr>
          <a:xfrm>
            <a:off x="731520" y="1219320"/>
            <a:ext cx="13166640" cy="761400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2) nifi.provenance.repository.query.threads</a:t>
            </a:r>
            <a:r>
              <a:rPr b="0"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[The default value is 2 ]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number of threads that are available to conduct provenance queries is defined by this property.</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On systems where numerous users may be making simultaneous queries against the provenance repository, it may be necessary to increase the number of threads allocated to this process.  </a:t>
            </a:r>
            <a:endParaRPr b="0" lang="fr-FR" sz="2200" spc="-1" strike="noStrike">
              <a:latin typeface="Arial"/>
            </a:endParaRPr>
          </a:p>
          <a:p>
            <a:pPr>
              <a:lnSpc>
                <a:spcPct val="140000"/>
              </a:lnSpc>
            </a:pPr>
            <a:r>
              <a:rPr b="1" lang="fr-FR" sz="2200" spc="-1" strike="noStrike">
                <a:solidFill>
                  <a:srgbClr val="000000"/>
                </a:solidFill>
                <a:latin typeface="Calibri"/>
                <a:ea typeface="DejaVu Sans"/>
              </a:rPr>
              <a:t>3) nifi.provenance.repository.index.threads [The default value is 1 ]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number of threads to use for indexing Provenance events so that they are searchable can be adjusted by editing this.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For flows that operate on a very high number of FlowFiles, the indexing of Provenance events could become a bottleneck.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this is the case, a bulletin will appear indicating, "</a:t>
            </a:r>
            <a:r>
              <a:rPr b="0" i="1" lang="fr-FR" sz="2200" spc="-1" strike="noStrike">
                <a:solidFill>
                  <a:srgbClr val="000000"/>
                </a:solidFill>
                <a:latin typeface="Calibri"/>
                <a:ea typeface="DejaVu Sans"/>
              </a:rPr>
              <a:t>The rate of the dataflow is exceeding the provenance recording rate. Slowing down flow to accommodate.</a:t>
            </a:r>
            <a:r>
              <a:rPr b="0" lang="fr-FR" sz="2200" spc="-1" strike="noStrike">
                <a:solidFill>
                  <a:srgbClr val="000000"/>
                </a:solidFill>
                <a:latin typeface="Calibri"/>
                <a:ea typeface="DejaVu Sans"/>
              </a:rPr>
              <a:t>"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this happens, increasing the value of this property may increase the rate at which the Provenance Repository is able to process these records, resulting in better overall throughput. </a:t>
            </a:r>
            <a:endParaRPr b="0" lang="fr-FR" sz="2200" spc="-1" strike="noStrike">
              <a:latin typeface="Arial"/>
            </a:endParaRPr>
          </a:p>
        </p:txBody>
      </p:sp>
    </p:spTree>
  </p:cSld>
  <p:timing>
    <p:tnLst>
      <p:par>
        <p:cTn id="433" dur="indefinite" restart="never" nodeType="tmRoot">
          <p:childTnLst>
            <p:seq>
              <p:cTn id="43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nifi.properties - Provenance Repository (Cont..)</a:t>
            </a:r>
            <a:endParaRPr b="0" lang="fr-FR" sz="3600" spc="-1" strike="noStrike">
              <a:latin typeface="Arial"/>
            </a:endParaRPr>
          </a:p>
        </p:txBody>
      </p:sp>
      <p:sp>
        <p:nvSpPr>
          <p:cNvPr id="554" name="CustomShape 2"/>
          <p:cNvSpPr/>
          <p:nvPr/>
        </p:nvSpPr>
        <p:spPr>
          <a:xfrm>
            <a:off x="731520" y="1219320"/>
            <a:ext cx="13166640" cy="3862080"/>
          </a:xfrm>
          <a:prstGeom prst="rect">
            <a:avLst/>
          </a:prstGeom>
          <a:noFill/>
          <a:ln>
            <a:noFill/>
          </a:ln>
        </p:spPr>
        <p:style>
          <a:lnRef idx="0"/>
          <a:fillRef idx="0"/>
          <a:effectRef idx="0"/>
          <a:fontRef idx="minor"/>
        </p:style>
        <p:txBody>
          <a:bodyPr lIns="109800" rIns="109800" tIns="54720" bIns="54720"/>
          <a:p>
            <a:pPr>
              <a:lnSpc>
                <a:spcPct val="140000"/>
              </a:lnSpc>
            </a:pPr>
            <a:r>
              <a:rPr b="1" lang="fr-FR" sz="2200" spc="-1" strike="noStrike">
                <a:solidFill>
                  <a:srgbClr val="000000"/>
                </a:solidFill>
                <a:latin typeface="Calibri"/>
                <a:ea typeface="DejaVu Sans"/>
              </a:rPr>
              <a:t>4) nifi.provenance.repository.index.shard.size</a:t>
            </a:r>
            <a:r>
              <a:rPr b="0"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[The default value is 500MB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When provenance queries are performed, the configured shard size has an impact on how much of the heap is used for that process.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Large values for the shard size will result in more Java heap usage when searching the Provenance Repository but should provide better performance.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Default is 500MB, this does not mean that 500 MB of heap is used.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Keep in mind that if you increase the size of the shard, you may also need to increase the size of your overall heap, which is configured in the bootstrap.conf file.</a:t>
            </a:r>
            <a:endParaRPr b="0" lang="fr-FR" sz="2200" spc="-1" strike="noStrike">
              <a:latin typeface="Arial"/>
            </a:endParaRPr>
          </a:p>
        </p:txBody>
      </p:sp>
    </p:spTree>
  </p:cSld>
  <p:timing>
    <p:tnLst>
      <p:par>
        <p:cTn id="435" dur="indefinite" restart="never" nodeType="tmRoot">
          <p:childTnLst>
            <p:seq>
              <p:cTn id="4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Can Store/Read Data to Solr</a:t>
            </a:r>
            <a:endParaRPr b="0" lang="fr-FR" sz="3600" spc="-1" strike="noStrike">
              <a:latin typeface="Arial"/>
            </a:endParaRPr>
          </a:p>
        </p:txBody>
      </p:sp>
      <p:grpSp>
        <p:nvGrpSpPr>
          <p:cNvPr id="420" name="Group 2"/>
          <p:cNvGrpSpPr/>
          <p:nvPr/>
        </p:nvGrpSpPr>
        <p:grpSpPr>
          <a:xfrm>
            <a:off x="10829160" y="2358000"/>
            <a:ext cx="2492280" cy="2345760"/>
            <a:chOff x="10829160" y="2358000"/>
            <a:chExt cx="2492280" cy="2345760"/>
          </a:xfrm>
        </p:grpSpPr>
        <p:pic>
          <p:nvPicPr>
            <p:cNvPr id="421" name="Picture 10" descr=""/>
            <p:cNvPicPr/>
            <p:nvPr/>
          </p:nvPicPr>
          <p:blipFill>
            <a:blip r:embed="rId1"/>
            <a:stretch/>
          </p:blipFill>
          <p:spPr>
            <a:xfrm rot="5400000">
              <a:off x="10902240" y="2284560"/>
              <a:ext cx="2345760" cy="2492280"/>
            </a:xfrm>
            <a:prstGeom prst="rect">
              <a:avLst/>
            </a:prstGeom>
            <a:ln>
              <a:noFill/>
            </a:ln>
          </p:spPr>
        </p:pic>
        <p:sp>
          <p:nvSpPr>
            <p:cNvPr id="422" name="CustomShape 3"/>
            <p:cNvSpPr/>
            <p:nvPr/>
          </p:nvSpPr>
          <p:spPr>
            <a:xfrm>
              <a:off x="10926000" y="334548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23" name="CustomShape 4"/>
          <p:cNvSpPr/>
          <p:nvPr/>
        </p:nvSpPr>
        <p:spPr>
          <a:xfrm>
            <a:off x="3870360" y="3549960"/>
            <a:ext cx="25398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24" name="CustomShape 5"/>
          <p:cNvSpPr/>
          <p:nvPr/>
        </p:nvSpPr>
        <p:spPr>
          <a:xfrm flipV="1">
            <a:off x="8883000" y="3511440"/>
            <a:ext cx="200448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25" name="CustomShape 6"/>
          <p:cNvSpPr/>
          <p:nvPr/>
        </p:nvSpPr>
        <p:spPr>
          <a:xfrm>
            <a:off x="4102920" y="31669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PutSolrContentStream</a:t>
            </a:r>
            <a:endParaRPr b="0" lang="fr-FR" sz="1400" spc="-1" strike="noStrike">
              <a:latin typeface="Arial"/>
            </a:endParaRPr>
          </a:p>
        </p:txBody>
      </p:sp>
      <p:sp>
        <p:nvSpPr>
          <p:cNvPr id="426" name="CustomShape 7"/>
          <p:cNvSpPr/>
          <p:nvPr/>
        </p:nvSpPr>
        <p:spPr>
          <a:xfrm>
            <a:off x="9192600" y="31615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GetSolr</a:t>
            </a:r>
            <a:endParaRPr b="0" lang="fr-FR" sz="1400" spc="-1" strike="noStrike">
              <a:latin typeface="Arial"/>
            </a:endParaRPr>
          </a:p>
        </p:txBody>
      </p:sp>
      <p:grpSp>
        <p:nvGrpSpPr>
          <p:cNvPr id="427" name="Group 8"/>
          <p:cNvGrpSpPr/>
          <p:nvPr/>
        </p:nvGrpSpPr>
        <p:grpSpPr>
          <a:xfrm>
            <a:off x="1434600" y="2376720"/>
            <a:ext cx="2492280" cy="2345760"/>
            <a:chOff x="1434600" y="2376720"/>
            <a:chExt cx="2492280" cy="2345760"/>
          </a:xfrm>
        </p:grpSpPr>
        <p:pic>
          <p:nvPicPr>
            <p:cNvPr id="428" name="Picture 50" descr=""/>
            <p:cNvPicPr/>
            <p:nvPr/>
          </p:nvPicPr>
          <p:blipFill>
            <a:blip r:embed="rId2"/>
            <a:stretch/>
          </p:blipFill>
          <p:spPr>
            <a:xfrm rot="5400000">
              <a:off x="1507680" y="2303280"/>
              <a:ext cx="2345760" cy="2492280"/>
            </a:xfrm>
            <a:prstGeom prst="rect">
              <a:avLst/>
            </a:prstGeom>
            <a:ln>
              <a:noFill/>
            </a:ln>
          </p:spPr>
        </p:pic>
        <p:sp>
          <p:nvSpPr>
            <p:cNvPr id="429" name="CustomShape 9"/>
            <p:cNvSpPr/>
            <p:nvPr/>
          </p:nvSpPr>
          <p:spPr>
            <a:xfrm>
              <a:off x="1557360" y="328716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30" name="CustomShape 10"/>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type and url of Solr Instance [zookeeper url if cloud type]</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Collection Name if cloud type</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Path to post ContentStream and type of content [eg : Json]</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Solr query and Filter options for GetSolr</a:t>
            </a:r>
            <a:endParaRPr b="0" lang="fr-FR" sz="2200" spc="-1" strike="noStrike">
              <a:latin typeface="Arial"/>
            </a:endParaRPr>
          </a:p>
        </p:txBody>
      </p:sp>
      <p:pic>
        <p:nvPicPr>
          <p:cNvPr id="431" name="Picture 63" descr=""/>
          <p:cNvPicPr/>
          <p:nvPr/>
        </p:nvPicPr>
        <p:blipFill>
          <a:blip r:embed="rId3"/>
          <a:stretch/>
        </p:blipFill>
        <p:spPr>
          <a:xfrm rot="5400000">
            <a:off x="6447600" y="2287440"/>
            <a:ext cx="2364840" cy="2505600"/>
          </a:xfrm>
          <a:prstGeom prst="rect">
            <a:avLst/>
          </a:prstGeom>
          <a:ln>
            <a:noFill/>
          </a:ln>
        </p:spPr>
      </p:pic>
      <p:pic>
        <p:nvPicPr>
          <p:cNvPr id="432" name="Picture 66" descr=""/>
          <p:cNvPicPr/>
          <p:nvPr/>
        </p:nvPicPr>
        <p:blipFill>
          <a:blip r:embed="rId4"/>
          <a:stretch/>
        </p:blipFill>
        <p:spPr>
          <a:xfrm>
            <a:off x="7059240" y="3274560"/>
            <a:ext cx="1099080" cy="594720"/>
          </a:xfrm>
          <a:prstGeom prst="rect">
            <a:avLst/>
          </a:prstGeom>
          <a:ln>
            <a:noFill/>
          </a:ln>
        </p:spPr>
      </p:pic>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9">
                                  <p:stCondLst>
                                    <p:cond delay="0"/>
                                  </p:stCondLst>
                                  <p:childTnLst>
                                    <p:set>
                                      <p:cBhvr>
                                        <p:cTn id="70" dur="1" fill="hold">
                                          <p:stCondLst>
                                            <p:cond delay="0"/>
                                          </p:stCondLst>
                                        </p:cTn>
                                        <p:tgtEl>
                                          <p:spTgt spid="427"/>
                                        </p:tgtEl>
                                        <p:attrNameLst>
                                          <p:attrName>style.visibility</p:attrName>
                                        </p:attrNameLst>
                                      </p:cBhvr>
                                      <p:to>
                                        <p:strVal val="visible"/>
                                      </p:to>
                                    </p:set>
                                    <p:animEffect filter="dissolve" transition="in">
                                      <p:cBhvr additive="repl">
                                        <p:cTn id="71" dur="500"/>
                                        <p:tgtEl>
                                          <p:spTgt spid="427"/>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9">
                                  <p:stCondLst>
                                    <p:cond delay="0"/>
                                  </p:stCondLst>
                                  <p:childTnLst>
                                    <p:set>
                                      <p:cBhvr>
                                        <p:cTn id="75" dur="1" fill="hold">
                                          <p:stCondLst>
                                            <p:cond delay="0"/>
                                          </p:stCondLst>
                                        </p:cTn>
                                        <p:tgtEl>
                                          <p:spTgt spid="423"/>
                                        </p:tgtEl>
                                        <p:attrNameLst>
                                          <p:attrName>style.visibility</p:attrName>
                                        </p:attrNameLst>
                                      </p:cBhvr>
                                      <p:to>
                                        <p:strVal val="visible"/>
                                      </p:to>
                                    </p:set>
                                    <p:animEffect filter="dissolve" transition="in">
                                      <p:cBhvr additive="repl">
                                        <p:cTn id="76" dur="500"/>
                                        <p:tgtEl>
                                          <p:spTgt spid="423"/>
                                        </p:tgtEl>
                                      </p:cBhvr>
                                    </p:animEffect>
                                  </p:childTnLst>
                                </p:cTn>
                              </p:par>
                              <p:par>
                                <p:cTn id="77" nodeType="withEffect" fill="hold" presetClass="entr" presetID="9">
                                  <p:stCondLst>
                                    <p:cond delay="0"/>
                                  </p:stCondLst>
                                  <p:childTnLst>
                                    <p:set>
                                      <p:cBhvr>
                                        <p:cTn id="78" dur="1" fill="hold">
                                          <p:stCondLst>
                                            <p:cond delay="0"/>
                                          </p:stCondLst>
                                        </p:cTn>
                                        <p:tgtEl>
                                          <p:spTgt spid="425"/>
                                        </p:tgtEl>
                                        <p:attrNameLst>
                                          <p:attrName>style.visibility</p:attrName>
                                        </p:attrNameLst>
                                      </p:cBhvr>
                                      <p:to>
                                        <p:strVal val="visible"/>
                                      </p:to>
                                    </p:set>
                                    <p:animEffect filter="dissolve" transition="in">
                                      <p:cBhvr additive="repl">
                                        <p:cTn id="79" dur="500"/>
                                        <p:tgtEl>
                                          <p:spTgt spid="425"/>
                                        </p:tgtEl>
                                      </p:cBhvr>
                                    </p:animEffect>
                                  </p:childTnLst>
                                </p:cTn>
                              </p:par>
                            </p:childTnLst>
                          </p:cTn>
                        </p:par>
                      </p:childTnLst>
                    </p:cTn>
                  </p:par>
                  <p:par>
                    <p:cTn id="80" fill="hold">
                      <p:stCondLst>
                        <p:cond delay="indefinite"/>
                      </p:stCondLst>
                      <p:childTnLst>
                        <p:par>
                          <p:cTn id="81" fill="hold">
                            <p:stCondLst>
                              <p:cond delay="0"/>
                            </p:stCondLst>
                            <p:childTnLst>
                              <p:par>
                                <p:cTn id="82" nodeType="clickEffect" fill="hold" presetClass="entr" presetID="9">
                                  <p:stCondLst>
                                    <p:cond delay="0"/>
                                  </p:stCondLst>
                                  <p:childTnLst>
                                    <p:set>
                                      <p:cBhvr>
                                        <p:cTn id="83" dur="1" fill="hold">
                                          <p:stCondLst>
                                            <p:cond delay="0"/>
                                          </p:stCondLst>
                                        </p:cTn>
                                        <p:tgtEl>
                                          <p:spTgt spid="432"/>
                                        </p:tgtEl>
                                        <p:attrNameLst>
                                          <p:attrName>style.visibility</p:attrName>
                                        </p:attrNameLst>
                                      </p:cBhvr>
                                      <p:to>
                                        <p:strVal val="visible"/>
                                      </p:to>
                                    </p:set>
                                    <p:animEffect filter="dissolve" transition="in">
                                      <p:cBhvr additive="repl">
                                        <p:cTn id="84" dur="500"/>
                                        <p:tgtEl>
                                          <p:spTgt spid="432"/>
                                        </p:tgtEl>
                                      </p:cBhvr>
                                    </p:animEffect>
                                  </p:childTnLst>
                                </p:cTn>
                              </p:par>
                              <p:par>
                                <p:cTn id="85" nodeType="withEffect" fill="hold" presetClass="entr" presetID="9">
                                  <p:stCondLst>
                                    <p:cond delay="0"/>
                                  </p:stCondLst>
                                  <p:childTnLst>
                                    <p:set>
                                      <p:cBhvr>
                                        <p:cTn id="86" dur="1" fill="hold">
                                          <p:stCondLst>
                                            <p:cond delay="0"/>
                                          </p:stCondLst>
                                        </p:cTn>
                                        <p:tgtEl>
                                          <p:spTgt spid="431"/>
                                        </p:tgtEl>
                                        <p:attrNameLst>
                                          <p:attrName>style.visibility</p:attrName>
                                        </p:attrNameLst>
                                      </p:cBhvr>
                                      <p:to>
                                        <p:strVal val="visible"/>
                                      </p:to>
                                    </p:set>
                                    <p:animEffect filter="dissolve" transition="in">
                                      <p:cBhvr additive="repl">
                                        <p:cTn id="87" dur="500"/>
                                        <p:tgtEl>
                                          <p:spTgt spid="431"/>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9">
                                  <p:stCondLst>
                                    <p:cond delay="0"/>
                                  </p:stCondLst>
                                  <p:childTnLst>
                                    <p:set>
                                      <p:cBhvr>
                                        <p:cTn id="91" dur="1" fill="hold">
                                          <p:stCondLst>
                                            <p:cond delay="0"/>
                                          </p:stCondLst>
                                        </p:cTn>
                                        <p:tgtEl>
                                          <p:spTgt spid="420"/>
                                        </p:tgtEl>
                                        <p:attrNameLst>
                                          <p:attrName>style.visibility</p:attrName>
                                        </p:attrNameLst>
                                      </p:cBhvr>
                                      <p:to>
                                        <p:strVal val="visible"/>
                                      </p:to>
                                    </p:set>
                                    <p:animEffect filter="dissolve" transition="in">
                                      <p:cBhvr additive="repl">
                                        <p:cTn id="92" dur="500"/>
                                        <p:tgtEl>
                                          <p:spTgt spid="420"/>
                                        </p:tgtEl>
                                      </p:cBhvr>
                                    </p:animEffect>
                                  </p:childTnLst>
                                </p:cTn>
                              </p:par>
                              <p:par>
                                <p:cTn id="93" nodeType="withEffect" fill="hold" presetClass="entr" presetID="9">
                                  <p:stCondLst>
                                    <p:cond delay="0"/>
                                  </p:stCondLst>
                                  <p:childTnLst>
                                    <p:set>
                                      <p:cBhvr>
                                        <p:cTn id="94" dur="1" fill="hold">
                                          <p:stCondLst>
                                            <p:cond delay="0"/>
                                          </p:stCondLst>
                                        </p:cTn>
                                        <p:tgtEl>
                                          <p:spTgt spid="426"/>
                                        </p:tgtEl>
                                        <p:attrNameLst>
                                          <p:attrName>style.visibility</p:attrName>
                                        </p:attrNameLst>
                                      </p:cBhvr>
                                      <p:to>
                                        <p:strVal val="visible"/>
                                      </p:to>
                                    </p:set>
                                    <p:animEffect filter="dissolve" transition="in">
                                      <p:cBhvr additive="repl">
                                        <p:cTn id="95" dur="500"/>
                                        <p:tgtEl>
                                          <p:spTgt spid="426"/>
                                        </p:tgtEl>
                                      </p:cBhvr>
                                    </p:animEffect>
                                  </p:childTnLst>
                                </p:cTn>
                              </p:par>
                              <p:par>
                                <p:cTn id="96" nodeType="withEffect" fill="hold" presetClass="entr" presetID="9">
                                  <p:stCondLst>
                                    <p:cond delay="0"/>
                                  </p:stCondLst>
                                  <p:childTnLst>
                                    <p:set>
                                      <p:cBhvr>
                                        <p:cTn id="97" dur="1" fill="hold">
                                          <p:stCondLst>
                                            <p:cond delay="0"/>
                                          </p:stCondLst>
                                        </p:cTn>
                                        <p:tgtEl>
                                          <p:spTgt spid="424"/>
                                        </p:tgtEl>
                                        <p:attrNameLst>
                                          <p:attrName>style.visibility</p:attrName>
                                        </p:attrNameLst>
                                      </p:cBhvr>
                                      <p:to>
                                        <p:strVal val="visible"/>
                                      </p:to>
                                    </p:set>
                                    <p:animEffect filter="dissolve" transition="in">
                                      <p:cBhvr additive="repl">
                                        <p:cTn id="98" dur="500"/>
                                        <p:tgtEl>
                                          <p:spTgt spid="424"/>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9">
                                  <p:stCondLst>
                                    <p:cond delay="0"/>
                                  </p:stCondLst>
                                  <p:childTnLst>
                                    <p:set>
                                      <p:cBhvr>
                                        <p:cTn id="102" dur="1" fill="hold">
                                          <p:stCondLst>
                                            <p:cond delay="0"/>
                                          </p:stCondLst>
                                        </p:cTn>
                                        <p:tgtEl>
                                          <p:spTgt spid="430"/>
                                        </p:tgtEl>
                                        <p:attrNameLst>
                                          <p:attrName>style.visibility</p:attrName>
                                        </p:attrNameLst>
                                      </p:cBhvr>
                                      <p:to>
                                        <p:strVal val="visible"/>
                                      </p:to>
                                    </p:set>
                                    <p:animEffect filter="dissolve" transition="in">
                                      <p:cBhvr additive="repl">
                                        <p:cTn id="103" dur="500"/>
                                        <p:tgtEl>
                                          <p:spTgt spid="4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file</a:t>
            </a:r>
            <a:endParaRPr b="0" lang="fr-FR" sz="3600" spc="-1" strike="noStrike">
              <a:latin typeface="Arial"/>
            </a:endParaRPr>
          </a:p>
        </p:txBody>
      </p:sp>
      <p:sp>
        <p:nvSpPr>
          <p:cNvPr id="556" name="CustomShape 2"/>
          <p:cNvSpPr/>
          <p:nvPr/>
        </p:nvSpPr>
        <p:spPr>
          <a:xfrm>
            <a:off x="731520" y="1067760"/>
            <a:ext cx="13166640" cy="57376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a:t>
            </a:r>
            <a:r>
              <a:rPr b="0" i="1" lang="fr-FR" sz="2200" spc="-1" strike="noStrike">
                <a:solidFill>
                  <a:srgbClr val="000000"/>
                </a:solidFill>
                <a:latin typeface="Calibri"/>
                <a:ea typeface="DejaVu Sans"/>
              </a:rPr>
              <a:t>bootstrap.conf</a:t>
            </a:r>
            <a:r>
              <a:rPr b="0" lang="fr-FR" sz="2200" spc="-1" strike="noStrike">
                <a:solidFill>
                  <a:srgbClr val="000000"/>
                </a:solidFill>
                <a:latin typeface="Calibri"/>
                <a:ea typeface="DejaVu Sans"/>
              </a:rPr>
              <a:t> file in the </a:t>
            </a:r>
            <a:r>
              <a:rPr b="0" i="1" lang="fr-FR" sz="2200" spc="-1" strike="noStrike">
                <a:solidFill>
                  <a:srgbClr val="000000"/>
                </a:solidFill>
                <a:latin typeface="Calibri"/>
                <a:ea typeface="DejaVu Sans"/>
              </a:rPr>
              <a:t>conf</a:t>
            </a:r>
            <a:r>
              <a:rPr b="0" lang="fr-FR" sz="2200" spc="-1" strike="noStrike">
                <a:solidFill>
                  <a:srgbClr val="000000"/>
                </a:solidFill>
                <a:latin typeface="Calibri"/>
                <a:ea typeface="DejaVu Sans"/>
              </a:rPr>
              <a:t> directory allows users to configure settings for how NiFi should be started.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includes parameters, such as the size of the Java Heap, what Java command to run, and Java System Properties.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files comes pre-configured with default values.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will focus on just the properties that should be changed when installing NiFi for the purpose of high volume / high performance dataflows.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bootstrap.conf file is broken in to sections just like the nifi.properties file.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Since NiFi is a Java application it requires that Java be installed.  NiFi requires Java 7 or later.</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will only highlight the sections that need changing.</a:t>
            </a:r>
            <a:endParaRPr b="0" lang="fr-FR" sz="2200" spc="-1" strike="noStrike">
              <a:latin typeface="Arial"/>
            </a:endParaRPr>
          </a:p>
          <a:p>
            <a:pPr>
              <a:lnSpc>
                <a:spcPct val="140000"/>
              </a:lnSpc>
            </a:pPr>
            <a:endParaRPr b="0" lang="fr-FR" sz="2200" spc="-1" strike="noStrike">
              <a:latin typeface="Arial"/>
            </a:endParaRPr>
          </a:p>
        </p:txBody>
      </p:sp>
    </p:spTree>
  </p:cSld>
  <p:timing>
    <p:tnLst>
      <p:par>
        <p:cTn id="437" dur="indefinite" restart="never" nodeType="tmRoot">
          <p:childTnLst>
            <p:seq>
              <p:cTn id="43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 JVM memory settings </a:t>
            </a:r>
            <a:endParaRPr b="0" lang="fr-FR" sz="3600" spc="-1" strike="noStrike">
              <a:latin typeface="Arial"/>
            </a:endParaRPr>
          </a:p>
        </p:txBody>
      </p:sp>
      <p:sp>
        <p:nvSpPr>
          <p:cNvPr id="558" name="CustomShape 2"/>
          <p:cNvSpPr/>
          <p:nvPr/>
        </p:nvSpPr>
        <p:spPr>
          <a:xfrm>
            <a:off x="731520" y="1067760"/>
            <a:ext cx="13166640" cy="761400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section is used to control the amount heap memory to use by the JVM running NiFi.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Xms defines the initial memory allocation, while Xmx defines the maximum memory allocation for the JVM. </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As you can see the default values are very small and not suitable for dataflows of any substantial size.</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recommend increasing both the initial and maximum heap memory allocations to at least 4 GB or 8 GB for starters. </a:t>
            </a:r>
            <a:endParaRPr b="0" lang="fr-FR" sz="2200" spc="-1" strike="noStrike">
              <a:latin typeface="Arial"/>
            </a:endParaRPr>
          </a:p>
          <a:p>
            <a:pPr marL="1097640">
              <a:lnSpc>
                <a:spcPct val="140000"/>
              </a:lnSpc>
            </a:pPr>
            <a:r>
              <a:rPr b="1" lang="fr-FR" sz="2200" spc="-1" strike="noStrike">
                <a:solidFill>
                  <a:srgbClr val="000000"/>
                </a:solidFill>
                <a:latin typeface="Calibri"/>
                <a:ea typeface="DejaVu Sans"/>
              </a:rPr>
              <a:t>java.arg.2=-Xms8g</a:t>
            </a:r>
            <a:br/>
            <a:r>
              <a:rPr b="1" lang="fr-FR" sz="2200" spc="-1" strike="noStrike">
                <a:solidFill>
                  <a:srgbClr val="000000"/>
                </a:solidFill>
                <a:latin typeface="Calibri"/>
                <a:ea typeface="DejaVu Sans"/>
              </a:rPr>
              <a:t>java.arg.3=-Xmx8g</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you should encounter any “</a:t>
            </a:r>
            <a:r>
              <a:rPr b="0" i="1" lang="fr-FR" sz="2200" spc="-1" strike="noStrike">
                <a:solidFill>
                  <a:srgbClr val="000000"/>
                </a:solidFill>
                <a:latin typeface="Calibri"/>
                <a:ea typeface="DejaVu Sans"/>
              </a:rPr>
              <a:t>out of memory</a:t>
            </a:r>
            <a:r>
              <a:rPr b="0" lang="fr-FR" sz="2200" spc="-1" strike="noStrike">
                <a:solidFill>
                  <a:srgbClr val="000000"/>
                </a:solidFill>
                <a:latin typeface="Calibri"/>
                <a:ea typeface="DejaVu Sans"/>
              </a:rPr>
              <a:t>” errors in your NiFi app log, this is an indication that you have either a memory leak or simply insufficient memory allocation to support your dataflow.  </a:t>
            </a:r>
            <a:endParaRPr b="0" lang="fr-FR" sz="2200" spc="-1" strike="noStrike">
              <a:latin typeface="Arial"/>
            </a:endParaRPr>
          </a:p>
          <a:p>
            <a:pPr marL="548640">
              <a:lnSpc>
                <a:spcPct val="140000"/>
              </a:lnSpc>
            </a:pPr>
            <a:endParaRPr b="0" lang="fr-FR" sz="2200" spc="-1" strike="noStrike">
              <a:latin typeface="Arial"/>
            </a:endParaRPr>
          </a:p>
        </p:txBody>
      </p:sp>
      <p:pic>
        <p:nvPicPr>
          <p:cNvPr id="559" name="Picture 3" descr=""/>
          <p:cNvPicPr/>
          <p:nvPr/>
        </p:nvPicPr>
        <p:blipFill>
          <a:blip r:embed="rId1"/>
          <a:stretch/>
        </p:blipFill>
        <p:spPr>
          <a:xfrm>
            <a:off x="2214360" y="2136600"/>
            <a:ext cx="3374640" cy="1487160"/>
          </a:xfrm>
          <a:prstGeom prst="rect">
            <a:avLst/>
          </a:prstGeom>
          <a:ln>
            <a:noFill/>
          </a:ln>
        </p:spPr>
      </p:pic>
    </p:spTree>
  </p:cSld>
  <p:timing>
    <p:tnLst>
      <p:par>
        <p:cTn id="439" dur="indefinite" restart="never" nodeType="tmRoot">
          <p:childTnLst>
            <p:seq>
              <p:cTn id="44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 JVM memory settings (Cont..) </a:t>
            </a:r>
            <a:endParaRPr b="0" lang="fr-FR" sz="3600" spc="-1" strike="noStrike">
              <a:latin typeface="Arial"/>
            </a:endParaRPr>
          </a:p>
        </p:txBody>
      </p:sp>
      <p:sp>
        <p:nvSpPr>
          <p:cNvPr id="561" name="CustomShape 2"/>
          <p:cNvSpPr/>
          <p:nvPr/>
        </p:nvSpPr>
        <p:spPr>
          <a:xfrm>
            <a:off x="731520" y="1067760"/>
            <a:ext cx="13166640" cy="57376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When using large heap allocations, garbage collection can be a performance killer (most noticeable when Major Garbage Collection occurs against the Old Generation objects).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When using larger heap sizes it is recommended that a more efficient garbage collector is used to help reduce the impact to performance should major garbage collection occur.</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You can configure your NiFi to use the G1 garbage collector by uncommenting the above line.</a:t>
            </a:r>
            <a:br/>
            <a:r>
              <a:rPr b="0"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java.arg.13=-XX:+UseG1GC</a:t>
            </a:r>
            <a:br/>
            <a:r>
              <a:rPr b="1" lang="fr-FR" sz="2200" spc="-1" strike="noStrike">
                <a:solidFill>
                  <a:srgbClr val="000000"/>
                </a:solidFill>
                <a:latin typeface="Calibri"/>
                <a:ea typeface="DejaVu Sans"/>
              </a:rPr>
              <a:t> </a:t>
            </a:r>
            <a:endParaRPr b="0" lang="fr-FR" sz="2200" spc="-1" strike="noStrike">
              <a:latin typeface="Arial"/>
            </a:endParaRPr>
          </a:p>
        </p:txBody>
      </p:sp>
      <p:pic>
        <p:nvPicPr>
          <p:cNvPr id="562" name="Picture 4" descr=""/>
          <p:cNvPicPr/>
          <p:nvPr/>
        </p:nvPicPr>
        <p:blipFill>
          <a:blip r:embed="rId1"/>
          <a:stretch/>
        </p:blipFill>
        <p:spPr>
          <a:xfrm>
            <a:off x="1317240" y="3198600"/>
            <a:ext cx="10218600" cy="1422720"/>
          </a:xfrm>
          <a:prstGeom prst="rect">
            <a:avLst/>
          </a:prstGeom>
          <a:ln>
            <a:noFill/>
          </a:ln>
        </p:spPr>
      </p:pic>
    </p:spTree>
  </p:cSld>
  <p:timing>
    <p:tnLst>
      <p:par>
        <p:cTn id="441" dur="indefinite" restart="never" nodeType="tmRoot">
          <p:childTnLst>
            <p:seq>
              <p:cTn id="44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 Java 8 and above only</a:t>
            </a:r>
            <a:endParaRPr b="0" lang="fr-FR" sz="3600" spc="-1" strike="noStrike">
              <a:latin typeface="Arial"/>
            </a:endParaRPr>
          </a:p>
        </p:txBody>
      </p:sp>
      <p:sp>
        <p:nvSpPr>
          <p:cNvPr id="564" name="CustomShape 2"/>
          <p:cNvSpPr/>
          <p:nvPr/>
        </p:nvSpPr>
        <p:spPr>
          <a:xfrm>
            <a:off x="731520" y="1067760"/>
            <a:ext cx="13166640" cy="80830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Increase the Code Cache size by uncommenting this line:</a:t>
            </a:r>
            <a:endParaRPr b="0" lang="fr-FR" sz="2200" spc="-1" strike="noStrike">
              <a:latin typeface="Arial"/>
            </a:endParaRPr>
          </a:p>
          <a:p>
            <a:pPr lvl="1" marL="891720" indent="-342360">
              <a:lnSpc>
                <a:spcPct val="140000"/>
              </a:lnSpc>
              <a:buClr>
                <a:srgbClr val="3fae2a"/>
              </a:buClr>
              <a:buFont typeface="Arial"/>
              <a:buChar char="•"/>
            </a:pPr>
            <a:r>
              <a:rPr b="1" i="1" lang="fr-FR" sz="2200" spc="-1" strike="noStrike">
                <a:solidFill>
                  <a:srgbClr val="000000"/>
                </a:solidFill>
                <a:latin typeface="Calibri"/>
                <a:ea typeface="DejaVu Sans"/>
              </a:rPr>
              <a:t>java.arg.7=-XX:ReservedCodeCacheSize=256m</a:t>
            </a:r>
            <a:endParaRPr b="0" lang="fr-FR" sz="2200" spc="-1" strike="noStrike">
              <a:latin typeface="Arial"/>
            </a:endParaRPr>
          </a:p>
          <a:p>
            <a:pPr marL="548640">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code cache is memory separate from the heap that contains all the JVM bytecode for a method compiled down to native code. If the code cache fills, the compiler will be switched off and will not be switched back on again. This will impact the long running performance of NiFi.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only way to recover performance is a restart the JVM (restart NiFi). So by removing the comment on this line, the code cache size is increased to 256m,which should be sufficient to prevent the cache from filling up.</a:t>
            </a:r>
            <a:endParaRPr b="0" lang="fr-FR" sz="2200" spc="-1" strike="noStrike">
              <a:latin typeface="Arial"/>
            </a:endParaRPr>
          </a:p>
          <a:p>
            <a:pPr>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Below parameter establishes a boundary for how much of the code cache can be used before flushing of the code cache will occur to prevent it from filling and resulting in the stoppage of the compiler.</a:t>
            </a:r>
            <a:endParaRPr b="0" lang="fr-FR" sz="2200" spc="-1" strike="noStrike">
              <a:latin typeface="Arial"/>
            </a:endParaRPr>
          </a:p>
          <a:p>
            <a:pPr lvl="1" marL="891720" indent="-342360">
              <a:lnSpc>
                <a:spcPct val="140000"/>
              </a:lnSpc>
              <a:buClr>
                <a:srgbClr val="3fae2a"/>
              </a:buClr>
              <a:buFont typeface="Arial"/>
              <a:buChar char="•"/>
            </a:pPr>
            <a:r>
              <a:rPr b="1" lang="fr-FR" sz="2200" spc="-1" strike="noStrike">
                <a:solidFill>
                  <a:srgbClr val="000000"/>
                </a:solidFill>
                <a:latin typeface="Calibri"/>
                <a:ea typeface="DejaVu Sans"/>
              </a:rPr>
              <a:t>java.arg.8=-XX:CodeCacheMinimumFreeSpace=10m</a:t>
            </a:r>
            <a:endParaRPr b="0" lang="fr-FR" sz="2200" spc="-1" strike="noStrike">
              <a:latin typeface="Arial"/>
            </a:endParaRPr>
          </a:p>
          <a:p>
            <a:pPr lvl="1" marL="891720" indent="-342360">
              <a:lnSpc>
                <a:spcPct val="140000"/>
              </a:lnSpc>
              <a:buClr>
                <a:srgbClr val="3fae2a"/>
              </a:buClr>
              <a:buFont typeface="Arial"/>
              <a:buChar char="•"/>
            </a:pPr>
            <a:r>
              <a:rPr b="1" lang="fr-FR" sz="2200" spc="-1" strike="noStrike">
                <a:solidFill>
                  <a:srgbClr val="000000"/>
                </a:solidFill>
                <a:latin typeface="Calibri"/>
                <a:ea typeface="DejaVu Sans"/>
              </a:rPr>
              <a:t>java.arg.9=-XX:+UseCodeCacheFlushing</a:t>
            </a:r>
            <a:endParaRPr b="0" lang="fr-FR" sz="2200" spc="-1" strike="noStrike">
              <a:latin typeface="Arial"/>
            </a:endParaRPr>
          </a:p>
          <a:p>
            <a:pPr>
              <a:lnSpc>
                <a:spcPct val="140000"/>
              </a:lnSpc>
            </a:pPr>
            <a:endParaRPr b="0" lang="fr-FR" sz="2200" spc="-1" strike="noStrike">
              <a:latin typeface="Arial"/>
            </a:endParaRPr>
          </a:p>
        </p:txBody>
      </p:sp>
    </p:spTree>
  </p:cSld>
  <p:timing>
    <p:tnLst>
      <p:par>
        <p:cTn id="443" dur="indefinite" restart="never" nodeType="tmRoot">
          <p:childTnLst>
            <p:seq>
              <p:cTn id="444"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5"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 Java 7 and below only</a:t>
            </a:r>
            <a:endParaRPr b="0" lang="fr-FR" sz="3600" spc="-1" strike="noStrike">
              <a:latin typeface="Arial"/>
            </a:endParaRPr>
          </a:p>
        </p:txBody>
      </p:sp>
      <p:sp>
        <p:nvSpPr>
          <p:cNvPr id="566" name="CustomShape 2"/>
          <p:cNvSpPr/>
          <p:nvPr/>
        </p:nvSpPr>
        <p:spPr>
          <a:xfrm>
            <a:off x="731520" y="1067760"/>
            <a:ext cx="13166640" cy="526932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There is a section in the bootstrap.conf file that includes several commented out Java parameters that can improve performance if you are running with a version of </a:t>
            </a:r>
            <a:r>
              <a:rPr b="1" lang="fr-FR" sz="2200" spc="-1" strike="noStrike">
                <a:solidFill>
                  <a:srgbClr val="000000"/>
                </a:solidFill>
                <a:latin typeface="Calibri"/>
                <a:ea typeface="DejaVu Sans"/>
              </a:rPr>
              <a:t>Java 7</a:t>
            </a:r>
            <a:r>
              <a:rPr b="0" lang="fr-FR" sz="2200" spc="-1" strike="noStrike">
                <a:solidFill>
                  <a:srgbClr val="000000"/>
                </a:solidFill>
                <a:latin typeface="Calibri"/>
                <a:ea typeface="DejaVu Sans"/>
              </a:rPr>
              <a:t>.  </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We do not set these values by default because Java 8 was restructured and there is no value in setting them if you are running with Java 8.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Increase the Code Cache size by uncommenting this line: </a:t>
            </a:r>
            <a:endParaRPr b="0" lang="fr-FR" sz="2200" spc="-1" strike="noStrike">
              <a:latin typeface="Arial"/>
            </a:endParaRPr>
          </a:p>
          <a:p>
            <a:pPr marL="548640">
              <a:lnSpc>
                <a:spcPct val="140000"/>
              </a:lnSpc>
            </a:pPr>
            <a:r>
              <a:rPr b="1" lang="fr-FR" sz="2200" spc="-1" strike="noStrike">
                <a:solidFill>
                  <a:srgbClr val="000000"/>
                </a:solidFill>
                <a:latin typeface="Calibri"/>
                <a:ea typeface="DejaVu Sans"/>
              </a:rPr>
              <a:t>java.arg.7=-XX:ReservedCodeCacheSize=256m</a:t>
            </a:r>
            <a:endParaRPr b="0" lang="fr-FR" sz="2200" spc="-1" strike="noStrike">
              <a:latin typeface="Arial"/>
            </a:endParaRPr>
          </a:p>
        </p:txBody>
      </p:sp>
      <p:pic>
        <p:nvPicPr>
          <p:cNvPr id="567" name="Picture 4" descr=""/>
          <p:cNvPicPr/>
          <p:nvPr/>
        </p:nvPicPr>
        <p:blipFill>
          <a:blip r:embed="rId1"/>
          <a:stretch/>
        </p:blipFill>
        <p:spPr>
          <a:xfrm>
            <a:off x="1218240" y="2182680"/>
            <a:ext cx="10091880" cy="1974960"/>
          </a:xfrm>
          <a:prstGeom prst="rect">
            <a:avLst/>
          </a:prstGeom>
          <a:ln>
            <a:noFill/>
          </a:ln>
        </p:spPr>
      </p:pic>
    </p:spTree>
  </p:cSld>
  <p:timing>
    <p:tnLst>
      <p:par>
        <p:cTn id="445" dur="indefinite" restart="never" nodeType="tmRoot">
          <p:childTnLst>
            <p:seq>
              <p:cTn id="446"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8"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Bootstrap.conf - Java 7 and below only (Cont..)</a:t>
            </a:r>
            <a:endParaRPr b="0" lang="fr-FR" sz="3600" spc="-1" strike="noStrike">
              <a:latin typeface="Arial"/>
            </a:endParaRPr>
          </a:p>
        </p:txBody>
      </p:sp>
      <p:sp>
        <p:nvSpPr>
          <p:cNvPr id="569" name="CustomShape 2"/>
          <p:cNvSpPr/>
          <p:nvPr/>
        </p:nvSpPr>
        <p:spPr>
          <a:xfrm>
            <a:off x="731520" y="1067760"/>
            <a:ext cx="13166640" cy="433044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Following parameter establishes a boundary for how much of the code cache can be used before flushing of the code cache will occur to prevent it from filling and resulting in the stoppage of the compiler.</a:t>
            </a:r>
            <a:endParaRPr b="0" lang="fr-FR" sz="2200" spc="-1" strike="noStrike">
              <a:latin typeface="Arial"/>
            </a:endParaRPr>
          </a:p>
          <a:p>
            <a:pPr marL="548640">
              <a:lnSpc>
                <a:spcPct val="140000"/>
              </a:lnSpc>
            </a:pP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java.arg.8=-XX:CodeCacheFlushingMinimumFreeSpace=10m</a:t>
            </a:r>
            <a:b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java.arg.9=-XX:+UseCodeCacheFlushing</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final two lines cover increasing the default size of the permgen space.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can be set by removing the comments on the following two lines:</a:t>
            </a:r>
            <a:br/>
            <a:r>
              <a:rPr b="0" lang="fr-FR" sz="2200" spc="-1" strike="noStrike">
                <a:solidFill>
                  <a:srgbClr val="000000"/>
                </a:solidFill>
                <a:latin typeface="Calibri"/>
                <a:ea typeface="DejaVu Sans"/>
              </a:rPr>
              <a:t>	</a:t>
            </a:r>
            <a:r>
              <a:rPr b="0"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java.arg.11=-XX:PermSize=128M</a:t>
            </a:r>
            <a:b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	</a:t>
            </a:r>
            <a:r>
              <a:rPr b="1" lang="fr-FR" sz="2200" spc="-1" strike="noStrike">
                <a:solidFill>
                  <a:srgbClr val="000000"/>
                </a:solidFill>
                <a:latin typeface="Calibri"/>
                <a:ea typeface="DejaVu Sans"/>
              </a:rPr>
              <a:t>java.arg.12=-XX:MaxPermSize=128M</a:t>
            </a:r>
            <a:endParaRPr b="0" lang="fr-FR" sz="2200" spc="-1" strike="noStrike">
              <a:latin typeface="Arial"/>
            </a:endParaRPr>
          </a:p>
        </p:txBody>
      </p:sp>
    </p:spTree>
  </p:cSld>
  <p:timing>
    <p:tnLst>
      <p:par>
        <p:cTn id="447" dur="indefinite" restart="never" nodeType="tmRoot">
          <p:childTnLst>
            <p:seq>
              <p:cTn id="44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841320" y="3337200"/>
            <a:ext cx="11924280" cy="95544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SSL User Authentication</a:t>
            </a:r>
            <a:endParaRPr b="0" lang="fr-FR" sz="7100" spc="-1" strike="noStrike">
              <a:latin typeface="Arial"/>
            </a:endParaRPr>
          </a:p>
        </p:txBody>
      </p:sp>
    </p:spTree>
  </p:cSld>
  <p:transition spd="med">
    <p:fade/>
  </p:transition>
  <p:timing>
    <p:tnLst>
      <p:par>
        <p:cTn id="449" dur="indefinite" restart="never" nodeType="tmRoot">
          <p:childTnLst>
            <p:seq>
              <p:cTn id="450"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Securing NiFi with 2-Way-SSL</a:t>
            </a:r>
            <a:endParaRPr b="0" lang="fr-FR" sz="3600" spc="-1" strike="noStrike">
              <a:latin typeface="Arial"/>
            </a:endParaRPr>
          </a:p>
        </p:txBody>
      </p:sp>
      <p:sp>
        <p:nvSpPr>
          <p:cNvPr id="572" name="CustomShape 2"/>
          <p:cNvSpPr/>
          <p:nvPr/>
        </p:nvSpPr>
        <p:spPr>
          <a:xfrm>
            <a:off x="731520" y="1161720"/>
            <a:ext cx="13166640" cy="57376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Provides 2-Way-SSL or Mutual SSL Authentication Option to secure NiFi.</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Mutual SSL authentication or certificate based mutual authentication refers to two parties authenticating each other through verifying the provided digital certificate so that both parties are assured of the others' identity.</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 our terms, it refers to client, a web browser  authenticating themselves to a NiFi node and that NiFi node also authenticating itself to the client through verifying the public key certificate/digital certificate issued by the trusted Certificate Authorities (CAs).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Because authentication relies on digital certificates, certification authorities such as Verisign or Microsoft Certificate Server, etc..  are an important part of the mutual authentication process.</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p:txBody>
      </p:sp>
    </p:spTree>
  </p:cSld>
  <p:timing>
    <p:tnLst>
      <p:par>
        <p:cTn id="451" dur="indefinite" restart="never" nodeType="tmRoot">
          <p:childTnLst>
            <p:seq>
              <p:cTn id="452"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2-Way-SSL – How it works</a:t>
            </a:r>
            <a:endParaRPr b="0" lang="fr-FR" sz="3600" spc="-1" strike="noStrike">
              <a:latin typeface="Arial"/>
            </a:endParaRPr>
          </a:p>
        </p:txBody>
      </p:sp>
      <p:sp>
        <p:nvSpPr>
          <p:cNvPr id="574" name="CustomShape 2"/>
          <p:cNvSpPr/>
          <p:nvPr/>
        </p:nvSpPr>
        <p:spPr>
          <a:xfrm>
            <a:off x="731520" y="1067760"/>
            <a:ext cx="13166640" cy="526860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From a high-level point of view, the process of authenticating and establishing an encrypted channel using certificate-based mutual authentication involves the following steps:</a:t>
            </a:r>
            <a:endParaRPr b="0" lang="fr-FR" sz="2200" spc="-1" strike="noStrike">
              <a:latin typeface="Arial"/>
            </a:endParaRPr>
          </a:p>
          <a:p>
            <a:pPr>
              <a:lnSpc>
                <a:spcPct val="140000"/>
              </a:lnSpc>
            </a:pP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A Web Browser client requests access to a protected resource.</a:t>
            </a: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The NiFi server presents its certificate to the client.</a:t>
            </a: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The client verifies the NiFi server’s certificate.</a:t>
            </a: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If successful, the client sends its certificate to the NiFi server.</a:t>
            </a: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The NiFi server verifies the client’s credentials.</a:t>
            </a:r>
            <a:endParaRPr b="0" lang="fr-FR" sz="2200" spc="-1" strike="noStrike">
              <a:latin typeface="Arial"/>
            </a:endParaRPr>
          </a:p>
          <a:p>
            <a:pPr lvl="1" marL="891720" indent="-342360">
              <a:lnSpc>
                <a:spcPct val="140000"/>
              </a:lnSpc>
              <a:buClr>
                <a:srgbClr val="3fae2a"/>
              </a:buClr>
              <a:buFont typeface="Wingdings" charset="2"/>
              <a:buChar char=""/>
            </a:pPr>
            <a:r>
              <a:rPr b="0" lang="fr-FR" sz="2200" spc="-1" strike="noStrike">
                <a:solidFill>
                  <a:srgbClr val="000000"/>
                </a:solidFill>
                <a:latin typeface="Calibri"/>
                <a:ea typeface="DejaVu Sans"/>
              </a:rPr>
              <a:t>If successful, the NiFi server grants access to the protected resource requested by the client.</a:t>
            </a:r>
            <a:endParaRPr b="0" lang="fr-FR" sz="2200" spc="-1" strike="noStrike">
              <a:latin typeface="Arial"/>
            </a:endParaRPr>
          </a:p>
        </p:txBody>
      </p:sp>
    </p:spTree>
  </p:cSld>
  <p:timing>
    <p:tnLst>
      <p:par>
        <p:cTn id="453" dur="indefinite" restart="never" nodeType="tmRoot">
          <p:childTnLst>
            <p:seq>
              <p:cTn id="45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2-Way-SSL – How it works</a:t>
            </a:r>
            <a:endParaRPr b="0" lang="fr-FR" sz="3600" spc="-1" strike="noStrike">
              <a:latin typeface="Arial"/>
            </a:endParaRPr>
          </a:p>
        </p:txBody>
      </p:sp>
      <p:pic>
        <p:nvPicPr>
          <p:cNvPr id="576" name="Picture 2" descr=""/>
          <p:cNvPicPr/>
          <p:nvPr/>
        </p:nvPicPr>
        <p:blipFill>
          <a:blip r:embed="rId1"/>
          <a:stretch/>
        </p:blipFill>
        <p:spPr>
          <a:xfrm>
            <a:off x="1138320" y="1463760"/>
            <a:ext cx="10672920" cy="5892480"/>
          </a:xfrm>
          <a:prstGeom prst="rect">
            <a:avLst/>
          </a:prstGeom>
          <a:ln>
            <a:noFill/>
          </a:ln>
        </p:spPr>
      </p:pic>
    </p:spTree>
  </p:cSld>
  <p:timing>
    <p:tnLst>
      <p:par>
        <p:cTn id="455" dur="indefinite" restart="never" nodeType="tmRoot">
          <p:childTnLst>
            <p:seq>
              <p:cTn id="45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Can Store/Read Data to Hive</a:t>
            </a:r>
            <a:endParaRPr b="0" lang="fr-FR" sz="3600" spc="-1" strike="noStrike">
              <a:latin typeface="Arial"/>
            </a:endParaRPr>
          </a:p>
        </p:txBody>
      </p:sp>
      <p:grpSp>
        <p:nvGrpSpPr>
          <p:cNvPr id="434" name="Group 2"/>
          <p:cNvGrpSpPr/>
          <p:nvPr/>
        </p:nvGrpSpPr>
        <p:grpSpPr>
          <a:xfrm>
            <a:off x="10829160" y="2358000"/>
            <a:ext cx="2492280" cy="2345760"/>
            <a:chOff x="10829160" y="2358000"/>
            <a:chExt cx="2492280" cy="2345760"/>
          </a:xfrm>
        </p:grpSpPr>
        <p:pic>
          <p:nvPicPr>
            <p:cNvPr id="435" name="Picture 10" descr=""/>
            <p:cNvPicPr/>
            <p:nvPr/>
          </p:nvPicPr>
          <p:blipFill>
            <a:blip r:embed="rId1"/>
            <a:stretch/>
          </p:blipFill>
          <p:spPr>
            <a:xfrm rot="5400000">
              <a:off x="10902240" y="2284560"/>
              <a:ext cx="2345760" cy="2492280"/>
            </a:xfrm>
            <a:prstGeom prst="rect">
              <a:avLst/>
            </a:prstGeom>
            <a:ln>
              <a:noFill/>
            </a:ln>
          </p:spPr>
        </p:pic>
        <p:sp>
          <p:nvSpPr>
            <p:cNvPr id="436" name="CustomShape 3"/>
            <p:cNvSpPr/>
            <p:nvPr/>
          </p:nvSpPr>
          <p:spPr>
            <a:xfrm>
              <a:off x="10926000" y="334548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37" name="CustomShape 4"/>
          <p:cNvSpPr/>
          <p:nvPr/>
        </p:nvSpPr>
        <p:spPr>
          <a:xfrm>
            <a:off x="3870360" y="3037680"/>
            <a:ext cx="25398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38" name="CustomShape 5"/>
          <p:cNvSpPr/>
          <p:nvPr/>
        </p:nvSpPr>
        <p:spPr>
          <a:xfrm flipV="1">
            <a:off x="8883000" y="3511440"/>
            <a:ext cx="200448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39" name="CustomShape 6"/>
          <p:cNvSpPr/>
          <p:nvPr/>
        </p:nvSpPr>
        <p:spPr>
          <a:xfrm>
            <a:off x="4102920" y="265428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PutHiveStreaming</a:t>
            </a:r>
            <a:endParaRPr b="0" lang="fr-FR" sz="1400" spc="-1" strike="noStrike">
              <a:latin typeface="Arial"/>
            </a:endParaRPr>
          </a:p>
        </p:txBody>
      </p:sp>
      <p:sp>
        <p:nvSpPr>
          <p:cNvPr id="440" name="CustomShape 7"/>
          <p:cNvSpPr/>
          <p:nvPr/>
        </p:nvSpPr>
        <p:spPr>
          <a:xfrm>
            <a:off x="9192600" y="31615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SelectHiveQL</a:t>
            </a:r>
            <a:endParaRPr b="0" lang="fr-FR" sz="1400" spc="-1" strike="noStrike">
              <a:latin typeface="Arial"/>
            </a:endParaRPr>
          </a:p>
        </p:txBody>
      </p:sp>
      <p:grpSp>
        <p:nvGrpSpPr>
          <p:cNvPr id="441" name="Group 8"/>
          <p:cNvGrpSpPr/>
          <p:nvPr/>
        </p:nvGrpSpPr>
        <p:grpSpPr>
          <a:xfrm>
            <a:off x="1434600" y="2376720"/>
            <a:ext cx="2492280" cy="2345760"/>
            <a:chOff x="1434600" y="2376720"/>
            <a:chExt cx="2492280" cy="2345760"/>
          </a:xfrm>
        </p:grpSpPr>
        <p:pic>
          <p:nvPicPr>
            <p:cNvPr id="442" name="Picture 50" descr=""/>
            <p:cNvPicPr/>
            <p:nvPr/>
          </p:nvPicPr>
          <p:blipFill>
            <a:blip r:embed="rId2"/>
            <a:stretch/>
          </p:blipFill>
          <p:spPr>
            <a:xfrm rot="5400000">
              <a:off x="1507680" y="2303280"/>
              <a:ext cx="2345760" cy="2492280"/>
            </a:xfrm>
            <a:prstGeom prst="rect">
              <a:avLst/>
            </a:prstGeom>
            <a:ln>
              <a:noFill/>
            </a:ln>
          </p:spPr>
        </p:pic>
        <p:sp>
          <p:nvSpPr>
            <p:cNvPr id="443" name="CustomShape 9"/>
            <p:cNvSpPr/>
            <p:nvPr/>
          </p:nvSpPr>
          <p:spPr>
            <a:xfrm>
              <a:off x="1557360" y="328716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44" name="CustomShape 10"/>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Create a </a:t>
            </a:r>
            <a:r>
              <a:rPr b="1" lang="fr-FR" sz="2200" spc="-1" strike="noStrike">
                <a:solidFill>
                  <a:srgbClr val="000000"/>
                </a:solidFill>
                <a:latin typeface="Calibri"/>
                <a:ea typeface="DejaVu Sans"/>
              </a:rPr>
              <a:t>HiveConnection</a:t>
            </a:r>
            <a:r>
              <a:rPr b="0" lang="fr-FR" sz="2200" spc="-1" strike="noStrike">
                <a:solidFill>
                  <a:srgbClr val="000000"/>
                </a:solidFill>
                <a:latin typeface="Calibri"/>
                <a:ea typeface="DejaVu Sans"/>
              </a:rPr>
              <a:t> Pool to connect to Hive Server</a:t>
            </a:r>
            <a:endParaRPr b="0" lang="fr-FR" sz="2200" spc="-1" strike="noStrike">
              <a:latin typeface="Arial"/>
            </a:endParaRPr>
          </a:p>
          <a:p>
            <a:pPr marL="343080" indent="-342360">
              <a:lnSpc>
                <a:spcPct val="130000"/>
              </a:lnSpc>
              <a:buClr>
                <a:srgbClr val="3fae2a"/>
              </a:buClr>
              <a:buFont typeface="Arial"/>
              <a:buChar char="•"/>
            </a:pPr>
            <a:r>
              <a:rPr b="1" lang="fr-FR" sz="2200" spc="-1" strike="noStrike">
                <a:solidFill>
                  <a:srgbClr val="000000"/>
                </a:solidFill>
                <a:latin typeface="Calibri"/>
                <a:ea typeface="DejaVu Sans"/>
              </a:rPr>
              <a:t>SelectHiveQL</a:t>
            </a:r>
            <a:r>
              <a:rPr b="0" lang="fr-FR" sz="2200" spc="-1" strike="noStrike">
                <a:solidFill>
                  <a:srgbClr val="000000"/>
                </a:solidFill>
                <a:latin typeface="Calibri"/>
                <a:ea typeface="DejaVu Sans"/>
              </a:rPr>
              <a:t> queries Hive Tables and provide output in Avro or CSV format.</a:t>
            </a:r>
            <a:endParaRPr b="0" lang="fr-FR" sz="2200" spc="-1" strike="noStrike">
              <a:latin typeface="Arial"/>
            </a:endParaRPr>
          </a:p>
          <a:p>
            <a:pPr marL="343080" indent="-342360">
              <a:lnSpc>
                <a:spcPct val="130000"/>
              </a:lnSpc>
              <a:buClr>
                <a:srgbClr val="3fae2a"/>
              </a:buClr>
              <a:buFont typeface="Arial"/>
              <a:buChar char="•"/>
            </a:pPr>
            <a:r>
              <a:rPr b="1" lang="fr-FR" sz="2200" spc="-1" strike="noStrike">
                <a:solidFill>
                  <a:srgbClr val="000000"/>
                </a:solidFill>
                <a:latin typeface="Calibri"/>
                <a:ea typeface="DejaVu Sans"/>
              </a:rPr>
              <a:t>PutHiveQL</a:t>
            </a:r>
            <a:r>
              <a:rPr b="0" lang="fr-FR" sz="2200" spc="-1" strike="noStrike">
                <a:solidFill>
                  <a:srgbClr val="000000"/>
                </a:solidFill>
                <a:latin typeface="Calibri"/>
                <a:ea typeface="DejaVu Sans"/>
              </a:rPr>
              <a:t> executes a DDL/DML command on a hive DB</a:t>
            </a:r>
            <a:endParaRPr b="0" lang="fr-FR" sz="2200" spc="-1" strike="noStrike">
              <a:latin typeface="Arial"/>
            </a:endParaRPr>
          </a:p>
          <a:p>
            <a:pPr marL="343080" indent="-342360">
              <a:lnSpc>
                <a:spcPct val="130000"/>
              </a:lnSpc>
              <a:buClr>
                <a:srgbClr val="3fae2a"/>
              </a:buClr>
              <a:buFont typeface="Arial"/>
              <a:buChar char="•"/>
            </a:pPr>
            <a:r>
              <a:rPr b="1" lang="fr-FR" sz="2200" spc="-1" strike="noStrike">
                <a:solidFill>
                  <a:srgbClr val="000000"/>
                </a:solidFill>
                <a:latin typeface="Calibri"/>
                <a:ea typeface="DejaVu Sans"/>
              </a:rPr>
              <a:t>PutHiveStreaming</a:t>
            </a:r>
            <a:r>
              <a:rPr b="0" lang="fr-FR" sz="2200" spc="-1" strike="noStrike">
                <a:solidFill>
                  <a:srgbClr val="000000"/>
                </a:solidFill>
                <a:latin typeface="Calibri"/>
                <a:ea typeface="DejaVu Sans"/>
              </a:rPr>
              <a:t> Uses Hive Streaming to sent FlowFile data to Hive Tables.</a:t>
            </a:r>
            <a:endParaRPr b="0" lang="fr-FR" sz="2200" spc="-1" strike="noStrike">
              <a:latin typeface="Arial"/>
            </a:endParaRPr>
          </a:p>
        </p:txBody>
      </p:sp>
      <p:pic>
        <p:nvPicPr>
          <p:cNvPr id="445" name="Picture 63" descr=""/>
          <p:cNvPicPr/>
          <p:nvPr/>
        </p:nvPicPr>
        <p:blipFill>
          <a:blip r:embed="rId3"/>
          <a:stretch/>
        </p:blipFill>
        <p:spPr>
          <a:xfrm rot="5400000">
            <a:off x="6447600" y="2287440"/>
            <a:ext cx="2364840" cy="2505600"/>
          </a:xfrm>
          <a:prstGeom prst="rect">
            <a:avLst/>
          </a:prstGeom>
          <a:ln>
            <a:noFill/>
          </a:ln>
        </p:spPr>
      </p:pic>
      <p:pic>
        <p:nvPicPr>
          <p:cNvPr id="446" name="Picture 2" descr=""/>
          <p:cNvPicPr/>
          <p:nvPr/>
        </p:nvPicPr>
        <p:blipFill>
          <a:blip r:embed="rId4"/>
          <a:stretch/>
        </p:blipFill>
        <p:spPr>
          <a:xfrm>
            <a:off x="6951600" y="2851920"/>
            <a:ext cx="1380600" cy="1425240"/>
          </a:xfrm>
          <a:prstGeom prst="rect">
            <a:avLst/>
          </a:prstGeom>
          <a:ln>
            <a:noFill/>
          </a:ln>
        </p:spPr>
      </p:pic>
      <p:sp>
        <p:nvSpPr>
          <p:cNvPr id="447" name="CustomShape 11"/>
          <p:cNvSpPr/>
          <p:nvPr/>
        </p:nvSpPr>
        <p:spPr>
          <a:xfrm>
            <a:off x="3870360" y="4017960"/>
            <a:ext cx="25398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48" name="CustomShape 12"/>
          <p:cNvSpPr/>
          <p:nvPr/>
        </p:nvSpPr>
        <p:spPr>
          <a:xfrm>
            <a:off x="4102920" y="363456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PutHiveQL</a:t>
            </a:r>
            <a:endParaRPr b="0" lang="fr-FR" sz="1400" spc="-1" strike="noStrike">
              <a:latin typeface="Arial"/>
            </a:endParaRPr>
          </a:p>
        </p:txBody>
      </p:sp>
    </p:spTree>
  </p:cSld>
  <p:timing>
    <p:tnLst>
      <p:par>
        <p:cTn id="104" dur="indefinite" restart="never" nodeType="tmRoot">
          <p:childTnLst>
            <p:seq>
              <p:cTn id="105" dur="indefinite" nodeType="mainSeq">
                <p:childTnLst>
                  <p:par>
                    <p:cTn id="106" fill="hold">
                      <p:stCondLst>
                        <p:cond delay="indefinite"/>
                      </p:stCondLst>
                      <p:childTnLst>
                        <p:par>
                          <p:cTn id="107" fill="hold">
                            <p:stCondLst>
                              <p:cond delay="0"/>
                            </p:stCondLst>
                            <p:childTnLst>
                              <p:par>
                                <p:cTn id="108" nodeType="clickEffect" fill="hold" presetClass="entr" presetID="9">
                                  <p:stCondLst>
                                    <p:cond delay="0"/>
                                  </p:stCondLst>
                                  <p:childTnLst>
                                    <p:set>
                                      <p:cBhvr>
                                        <p:cTn id="109" dur="1" fill="hold">
                                          <p:stCondLst>
                                            <p:cond delay="0"/>
                                          </p:stCondLst>
                                        </p:cTn>
                                        <p:tgtEl>
                                          <p:spTgt spid="441"/>
                                        </p:tgtEl>
                                        <p:attrNameLst>
                                          <p:attrName>style.visibility</p:attrName>
                                        </p:attrNameLst>
                                      </p:cBhvr>
                                      <p:to>
                                        <p:strVal val="visible"/>
                                      </p:to>
                                    </p:set>
                                    <p:animEffect filter="dissolve" transition="in">
                                      <p:cBhvr additive="repl">
                                        <p:cTn id="110" dur="500"/>
                                        <p:tgtEl>
                                          <p:spTgt spid="441"/>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9">
                                  <p:stCondLst>
                                    <p:cond delay="0"/>
                                  </p:stCondLst>
                                  <p:childTnLst>
                                    <p:set>
                                      <p:cBhvr>
                                        <p:cTn id="114" dur="1" fill="hold">
                                          <p:stCondLst>
                                            <p:cond delay="0"/>
                                          </p:stCondLst>
                                        </p:cTn>
                                        <p:tgtEl>
                                          <p:spTgt spid="437"/>
                                        </p:tgtEl>
                                        <p:attrNameLst>
                                          <p:attrName>style.visibility</p:attrName>
                                        </p:attrNameLst>
                                      </p:cBhvr>
                                      <p:to>
                                        <p:strVal val="visible"/>
                                      </p:to>
                                    </p:set>
                                    <p:animEffect filter="dissolve" transition="in">
                                      <p:cBhvr additive="repl">
                                        <p:cTn id="115" dur="500"/>
                                        <p:tgtEl>
                                          <p:spTgt spid="437"/>
                                        </p:tgtEl>
                                      </p:cBhvr>
                                    </p:animEffect>
                                  </p:childTnLst>
                                </p:cTn>
                              </p:par>
                              <p:par>
                                <p:cTn id="116" nodeType="withEffect" fill="hold" presetClass="entr" presetID="9">
                                  <p:stCondLst>
                                    <p:cond delay="0"/>
                                  </p:stCondLst>
                                  <p:childTnLst>
                                    <p:set>
                                      <p:cBhvr>
                                        <p:cTn id="117" dur="1" fill="hold">
                                          <p:stCondLst>
                                            <p:cond delay="0"/>
                                          </p:stCondLst>
                                        </p:cTn>
                                        <p:tgtEl>
                                          <p:spTgt spid="439"/>
                                        </p:tgtEl>
                                        <p:attrNameLst>
                                          <p:attrName>style.visibility</p:attrName>
                                        </p:attrNameLst>
                                      </p:cBhvr>
                                      <p:to>
                                        <p:strVal val="visible"/>
                                      </p:to>
                                    </p:set>
                                    <p:animEffect filter="dissolve" transition="in">
                                      <p:cBhvr additive="repl">
                                        <p:cTn id="118" dur="500"/>
                                        <p:tgtEl>
                                          <p:spTgt spid="439"/>
                                        </p:tgtEl>
                                      </p:cBhvr>
                                    </p:animEffect>
                                  </p:childTnLst>
                                </p:cTn>
                              </p:par>
                              <p:par>
                                <p:cTn id="119" nodeType="withEffect" fill="hold" presetClass="entr" presetID="9">
                                  <p:stCondLst>
                                    <p:cond delay="0"/>
                                  </p:stCondLst>
                                  <p:childTnLst>
                                    <p:set>
                                      <p:cBhvr>
                                        <p:cTn id="120" dur="1" fill="hold">
                                          <p:stCondLst>
                                            <p:cond delay="0"/>
                                          </p:stCondLst>
                                        </p:cTn>
                                        <p:tgtEl>
                                          <p:spTgt spid="445"/>
                                        </p:tgtEl>
                                        <p:attrNameLst>
                                          <p:attrName>style.visibility</p:attrName>
                                        </p:attrNameLst>
                                      </p:cBhvr>
                                      <p:to>
                                        <p:strVal val="visible"/>
                                      </p:to>
                                    </p:set>
                                    <p:animEffect filter="dissolve" transition="in">
                                      <p:cBhvr additive="repl">
                                        <p:cTn id="121" dur="500"/>
                                        <p:tgtEl>
                                          <p:spTgt spid="445"/>
                                        </p:tgtEl>
                                      </p:cBhvr>
                                    </p:animEffect>
                                  </p:childTnLst>
                                </p:cTn>
                              </p:par>
                              <p:par>
                                <p:cTn id="122" nodeType="withEffect" fill="hold" presetClass="entr" presetID="9">
                                  <p:stCondLst>
                                    <p:cond delay="0"/>
                                  </p:stCondLst>
                                  <p:childTnLst>
                                    <p:set>
                                      <p:cBhvr>
                                        <p:cTn id="123" dur="1" fill="hold">
                                          <p:stCondLst>
                                            <p:cond delay="0"/>
                                          </p:stCondLst>
                                        </p:cTn>
                                        <p:tgtEl>
                                          <p:spTgt spid="447"/>
                                        </p:tgtEl>
                                        <p:attrNameLst>
                                          <p:attrName>style.visibility</p:attrName>
                                        </p:attrNameLst>
                                      </p:cBhvr>
                                      <p:to>
                                        <p:strVal val="visible"/>
                                      </p:to>
                                    </p:set>
                                    <p:animEffect filter="dissolve" transition="in">
                                      <p:cBhvr additive="repl">
                                        <p:cTn id="124" dur="500"/>
                                        <p:tgtEl>
                                          <p:spTgt spid="447"/>
                                        </p:tgtEl>
                                      </p:cBhvr>
                                    </p:animEffect>
                                  </p:childTnLst>
                                </p:cTn>
                              </p:par>
                              <p:par>
                                <p:cTn id="125" nodeType="withEffect" fill="hold" presetClass="entr" presetID="12" presetSubtype="4">
                                  <p:stCondLst>
                                    <p:cond delay="0"/>
                                  </p:stCondLst>
                                  <p:childTnLst>
                                    <p:set>
                                      <p:cBhvr>
                                        <p:cTn id="126" dur="1" fill="hold">
                                          <p:stCondLst>
                                            <p:cond delay="0"/>
                                          </p:stCondLst>
                                        </p:cTn>
                                        <p:tgtEl>
                                          <p:spTgt spid="446"/>
                                        </p:tgtEl>
                                        <p:attrNameLst>
                                          <p:attrName>style.visibility</p:attrName>
                                        </p:attrNameLst>
                                      </p:cBhvr>
                                      <p:to>
                                        <p:strVal val="visible"/>
                                      </p:to>
                                    </p:set>
                                    <p:anim calcmode="lin" valueType="num">
                                      <p:cBhvr additive="repl">
                                        <p:cTn id="127" dur="500"/>
                                        <p:tgtEl>
                                          <p:spTgt spid="446"/>
                                        </p:tgtEl>
                                        <p:attrNameLst>
                                          <p:attrName>ppt_y</p:attrName>
                                        </p:attrNameLst>
                                      </p:cBhvr>
                                      <p:tavLst>
                                        <p:tav tm="0">
                                          <p:val>
                                            <p:strVal val="#ppt_y+#ppt_h*1.125000"/>
                                          </p:val>
                                        </p:tav>
                                        <p:tav tm="100000">
                                          <p:val>
                                            <p:strVal val="#ppt_y"/>
                                          </p:val>
                                        </p:tav>
                                      </p:tavLst>
                                    </p:anim>
                                    <p:animEffect filter="wipe(up)" transition="in">
                                      <p:cBhvr additive="repl">
                                        <p:cTn id="128" dur="500"/>
                                        <p:tgtEl>
                                          <p:spTgt spid="446"/>
                                        </p:tgtEl>
                                      </p:cBhvr>
                                    </p:animEffect>
                                  </p:childTnLst>
                                </p:cTn>
                              </p:par>
                              <p:par>
                                <p:cTn id="129" nodeType="withEffect" fill="hold" presetClass="entr" presetID="9">
                                  <p:stCondLst>
                                    <p:cond delay="0"/>
                                  </p:stCondLst>
                                  <p:childTnLst>
                                    <p:set>
                                      <p:cBhvr>
                                        <p:cTn id="130" dur="1" fill="hold">
                                          <p:stCondLst>
                                            <p:cond delay="0"/>
                                          </p:stCondLst>
                                        </p:cTn>
                                        <p:tgtEl>
                                          <p:spTgt spid="448"/>
                                        </p:tgtEl>
                                        <p:attrNameLst>
                                          <p:attrName>style.visibility</p:attrName>
                                        </p:attrNameLst>
                                      </p:cBhvr>
                                      <p:to>
                                        <p:strVal val="visible"/>
                                      </p:to>
                                    </p:set>
                                    <p:animEffect filter="dissolve" transition="in">
                                      <p:cBhvr additive="repl">
                                        <p:cTn id="131" dur="500"/>
                                        <p:tgtEl>
                                          <p:spTgt spid="448"/>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9">
                                  <p:stCondLst>
                                    <p:cond delay="0"/>
                                  </p:stCondLst>
                                  <p:childTnLst>
                                    <p:set>
                                      <p:cBhvr>
                                        <p:cTn id="135" dur="1" fill="hold">
                                          <p:stCondLst>
                                            <p:cond delay="0"/>
                                          </p:stCondLst>
                                        </p:cTn>
                                        <p:tgtEl>
                                          <p:spTgt spid="434"/>
                                        </p:tgtEl>
                                        <p:attrNameLst>
                                          <p:attrName>style.visibility</p:attrName>
                                        </p:attrNameLst>
                                      </p:cBhvr>
                                      <p:to>
                                        <p:strVal val="visible"/>
                                      </p:to>
                                    </p:set>
                                    <p:animEffect filter="dissolve" transition="in">
                                      <p:cBhvr additive="repl">
                                        <p:cTn id="136" dur="500"/>
                                        <p:tgtEl>
                                          <p:spTgt spid="434"/>
                                        </p:tgtEl>
                                      </p:cBhvr>
                                    </p:animEffect>
                                  </p:childTnLst>
                                </p:cTn>
                              </p:par>
                              <p:par>
                                <p:cTn id="137" nodeType="withEffect" fill="hold" presetClass="entr" presetID="9">
                                  <p:stCondLst>
                                    <p:cond delay="0"/>
                                  </p:stCondLst>
                                  <p:childTnLst>
                                    <p:set>
                                      <p:cBhvr>
                                        <p:cTn id="138" dur="1" fill="hold">
                                          <p:stCondLst>
                                            <p:cond delay="0"/>
                                          </p:stCondLst>
                                        </p:cTn>
                                        <p:tgtEl>
                                          <p:spTgt spid="440"/>
                                        </p:tgtEl>
                                        <p:attrNameLst>
                                          <p:attrName>style.visibility</p:attrName>
                                        </p:attrNameLst>
                                      </p:cBhvr>
                                      <p:to>
                                        <p:strVal val="visible"/>
                                      </p:to>
                                    </p:set>
                                    <p:animEffect filter="dissolve" transition="in">
                                      <p:cBhvr additive="repl">
                                        <p:cTn id="139" dur="500"/>
                                        <p:tgtEl>
                                          <p:spTgt spid="440"/>
                                        </p:tgtEl>
                                      </p:cBhvr>
                                    </p:animEffect>
                                  </p:childTnLst>
                                </p:cTn>
                              </p:par>
                              <p:par>
                                <p:cTn id="140" nodeType="withEffect" fill="hold" presetClass="entr" presetID="9">
                                  <p:stCondLst>
                                    <p:cond delay="0"/>
                                  </p:stCondLst>
                                  <p:childTnLst>
                                    <p:set>
                                      <p:cBhvr>
                                        <p:cTn id="141" dur="1" fill="hold">
                                          <p:stCondLst>
                                            <p:cond delay="0"/>
                                          </p:stCondLst>
                                        </p:cTn>
                                        <p:tgtEl>
                                          <p:spTgt spid="438"/>
                                        </p:tgtEl>
                                        <p:attrNameLst>
                                          <p:attrName>style.visibility</p:attrName>
                                        </p:attrNameLst>
                                      </p:cBhvr>
                                      <p:to>
                                        <p:strVal val="visible"/>
                                      </p:to>
                                    </p:set>
                                    <p:animEffect filter="dissolve" transition="in">
                                      <p:cBhvr additive="repl">
                                        <p:cTn id="142" dur="500"/>
                                        <p:tgtEl>
                                          <p:spTgt spid="438"/>
                                        </p:tgtEl>
                                      </p:cBhvr>
                                    </p:animEffec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9">
                                  <p:stCondLst>
                                    <p:cond delay="0"/>
                                  </p:stCondLst>
                                  <p:childTnLst>
                                    <p:set>
                                      <p:cBhvr>
                                        <p:cTn id="146" dur="1" fill="hold">
                                          <p:stCondLst>
                                            <p:cond delay="0"/>
                                          </p:stCondLst>
                                        </p:cTn>
                                        <p:tgtEl>
                                          <p:spTgt spid="444"/>
                                        </p:tgtEl>
                                        <p:attrNameLst>
                                          <p:attrName>style.visibility</p:attrName>
                                        </p:attrNameLst>
                                      </p:cBhvr>
                                      <p:to>
                                        <p:strVal val="visible"/>
                                      </p:to>
                                    </p:set>
                                    <p:animEffect filter="dissolve" transition="in">
                                      <p:cBhvr additive="repl">
                                        <p:cTn id="147" dur="500"/>
                                        <p:tgtEl>
                                          <p:spTgt spid="4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Important NiFi SSL Configuration properties</a:t>
            </a:r>
            <a:endParaRPr b="0" lang="fr-FR" sz="3600" spc="-1" strike="noStrike">
              <a:latin typeface="Arial"/>
            </a:endParaRPr>
          </a:p>
        </p:txBody>
      </p:sp>
      <p:sp>
        <p:nvSpPr>
          <p:cNvPr id="578" name="CustomShape 2"/>
          <p:cNvSpPr/>
          <p:nvPr/>
        </p:nvSpPr>
        <p:spPr>
          <a:xfrm>
            <a:off x="731520" y="1067760"/>
            <a:ext cx="13166640" cy="151596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provides several different configuration options for security purposes.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most important properties are those under the "security properties" heading in the nifi.properties file. In order to run securely, the following properties must be set:</a:t>
            </a:r>
            <a:endParaRPr b="0" lang="fr-FR" sz="2200" spc="-1" strike="noStrike">
              <a:latin typeface="Arial"/>
            </a:endParaRPr>
          </a:p>
        </p:txBody>
      </p:sp>
      <p:graphicFrame>
        <p:nvGraphicFramePr>
          <p:cNvPr id="579" name="Table 3"/>
          <p:cNvGraphicFramePr/>
          <p:nvPr/>
        </p:nvGraphicFramePr>
        <p:xfrm>
          <a:off x="717840" y="2829960"/>
          <a:ext cx="13458240" cy="6927840"/>
        </p:xfrm>
        <a:graphic>
          <a:graphicData uri="http://schemas.openxmlformats.org/drawingml/2006/table">
            <a:tbl>
              <a:tblPr/>
              <a:tblGrid>
                <a:gridCol w="4236840"/>
                <a:gridCol w="9221760"/>
              </a:tblGrid>
              <a:tr h="505800">
                <a:tc>
                  <a:txBody>
                    <a:bodyPr lIns="109440" rIns="109440"/>
                    <a:p>
                      <a:pPr>
                        <a:lnSpc>
                          <a:spcPct val="100000"/>
                        </a:lnSpc>
                      </a:pPr>
                      <a:r>
                        <a:rPr b="1" lang="fr-FR" sz="2600" spc="-1" strike="noStrike">
                          <a:solidFill>
                            <a:srgbClr val="1e1e1e"/>
                          </a:solidFill>
                          <a:latin typeface="Calibri"/>
                        </a:rPr>
                        <a:t>Property Name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09440" rIns="109440"/>
                    <a:p>
                      <a:pPr>
                        <a:lnSpc>
                          <a:spcPct val="100000"/>
                        </a:lnSpc>
                      </a:pPr>
                      <a:r>
                        <a:rPr b="1" lang="fr-FR" sz="2600" spc="-1" strike="noStrike">
                          <a:solidFill>
                            <a:srgbClr val="1e1e1e"/>
                          </a:solidFill>
                          <a:latin typeface="Calibri"/>
                        </a:rPr>
                        <a:t>Description</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r>
              <a:tr h="505800">
                <a:tc>
                  <a:txBody>
                    <a:bodyPr lIns="109440" rIns="109440"/>
                    <a:p>
                      <a:pPr>
                        <a:lnSpc>
                          <a:spcPct val="100000"/>
                        </a:lnSpc>
                      </a:pPr>
                      <a:r>
                        <a:rPr b="0" lang="fr-FR" sz="2600" spc="-1" strike="noStrike">
                          <a:solidFill>
                            <a:srgbClr val="000000"/>
                          </a:solidFill>
                          <a:latin typeface="Calibri"/>
                        </a:rPr>
                        <a:t>nifi.security.keystore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Keystore that contains the server’s private key.</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01800">
                <a:tc>
                  <a:txBody>
                    <a:bodyPr lIns="109440" rIns="109440"/>
                    <a:p>
                      <a:pPr>
                        <a:lnSpc>
                          <a:spcPct val="100000"/>
                        </a:lnSpc>
                      </a:pPr>
                      <a:r>
                        <a:rPr b="0" lang="fr-FR" sz="2600" spc="-1" strike="noStrike">
                          <a:solidFill>
                            <a:srgbClr val="000000"/>
                          </a:solidFill>
                          <a:latin typeface="Calibri"/>
                        </a:rPr>
                        <a:t>nifi.security.keystoreType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The type of Keystore. Must be either PKCS12 or JKS.</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901800">
                <a:tc>
                  <a:txBody>
                    <a:bodyPr lIns="109440" rIns="109440"/>
                    <a:p>
                      <a:pPr>
                        <a:lnSpc>
                          <a:spcPct val="100000"/>
                        </a:lnSpc>
                      </a:pPr>
                      <a:r>
                        <a:rPr b="0" lang="fr-FR" sz="2600" spc="-1" strike="noStrike">
                          <a:solidFill>
                            <a:srgbClr val="000000"/>
                          </a:solidFill>
                          <a:latin typeface="Calibri"/>
                        </a:rPr>
                        <a:t>nifi.security.keystorePasswd</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The password for the Keystore.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505800">
                <a:tc>
                  <a:txBody>
                    <a:bodyPr lIns="109440" rIns="109440"/>
                    <a:p>
                      <a:pPr>
                        <a:lnSpc>
                          <a:spcPct val="100000"/>
                        </a:lnSpc>
                      </a:pPr>
                      <a:r>
                        <a:rPr b="0" lang="fr-FR" sz="2600" spc="-1" strike="noStrike">
                          <a:solidFill>
                            <a:srgbClr val="000000"/>
                          </a:solidFill>
                          <a:latin typeface="Calibri"/>
                        </a:rPr>
                        <a:t>nifi.security.keyPasswd</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The password for the certificate in the Keystore. </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901800">
                <a:tc>
                  <a:txBody>
                    <a:bodyPr lIns="109440" rIns="109440"/>
                    <a:p>
                      <a:pPr>
                        <a:lnSpc>
                          <a:spcPct val="100000"/>
                        </a:lnSpc>
                      </a:pPr>
                      <a:r>
                        <a:rPr b="0" lang="fr-FR" sz="2600" spc="-1" strike="noStrike">
                          <a:solidFill>
                            <a:srgbClr val="000000"/>
                          </a:solidFill>
                          <a:latin typeface="Calibri"/>
                        </a:rPr>
                        <a:t>nifi.security.truststore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Truststore that will be used to authorize those connecting to NiFi</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01800">
                <a:tc>
                  <a:txBody>
                    <a:bodyPr lIns="109440" rIns="109440"/>
                    <a:p>
                      <a:pPr>
                        <a:lnSpc>
                          <a:spcPct val="100000"/>
                        </a:lnSpc>
                      </a:pPr>
                      <a:r>
                        <a:rPr b="0" lang="fr-FR" sz="2600" spc="-1" strike="noStrike">
                          <a:solidFill>
                            <a:srgbClr val="000000"/>
                          </a:solidFill>
                          <a:latin typeface="Calibri"/>
                        </a:rPr>
                        <a:t>nifi.security.truststoreType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The type of the Truststore. Must be either PKCS12 or JKS.</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901800">
                <a:tc>
                  <a:txBody>
                    <a:bodyPr lIns="109440" rIns="109440"/>
                    <a:p>
                      <a:pPr>
                        <a:lnSpc>
                          <a:spcPct val="100000"/>
                        </a:lnSpc>
                      </a:pPr>
                      <a:r>
                        <a:rPr b="0" lang="fr-FR" sz="2600" spc="-1" strike="noStrike">
                          <a:solidFill>
                            <a:srgbClr val="000000"/>
                          </a:solidFill>
                          <a:latin typeface="Calibri"/>
                        </a:rPr>
                        <a:t>nifi.security.truststorePasswd</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The password for the Truststore.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01800">
                <a:tc>
                  <a:txBody>
                    <a:bodyPr lIns="109440" rIns="109440"/>
                    <a:p>
                      <a:pPr>
                        <a:lnSpc>
                          <a:spcPct val="100000"/>
                        </a:lnSpc>
                      </a:pPr>
                      <a:r>
                        <a:rPr b="0" lang="fr-FR" sz="2600" spc="-1" strike="noStrike">
                          <a:solidFill>
                            <a:srgbClr val="000000"/>
                          </a:solidFill>
                          <a:latin typeface="Calibri"/>
                        </a:rPr>
                        <a:t>nifi.security.needClientAuth</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Specifies whether or not connecting clients must authenticate themselves.</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bl>
          </a:graphicData>
        </a:graphic>
      </p:graphicFrame>
      <p:sp>
        <p:nvSpPr>
          <p:cNvPr id="580" name="CustomShape 4"/>
          <p:cNvSpPr/>
          <p:nvPr/>
        </p:nvSpPr>
        <p:spPr>
          <a:xfrm>
            <a:off x="6272640" y="3893040"/>
            <a:ext cx="221040" cy="448560"/>
          </a:xfrm>
          <a:prstGeom prst="rect">
            <a:avLst/>
          </a:prstGeom>
          <a:noFill/>
          <a:ln>
            <a:noFill/>
          </a:ln>
        </p:spPr>
        <p:style>
          <a:lnRef idx="0"/>
          <a:fillRef idx="0"/>
          <a:effectRef idx="0"/>
          <a:fontRef idx="minor"/>
        </p:style>
      </p:sp>
    </p:spTree>
  </p:cSld>
  <p:timing>
    <p:tnLst>
      <p:par>
        <p:cTn id="457" dur="indefinite" restart="never" nodeType="tmRoot">
          <p:childTnLst>
            <p:seq>
              <p:cTn id="458"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Important NiFi SSL Configuration properties</a:t>
            </a:r>
            <a:endParaRPr b="0" lang="fr-FR" sz="3600" spc="-1" strike="noStrike">
              <a:latin typeface="Arial"/>
            </a:endParaRPr>
          </a:p>
        </p:txBody>
      </p:sp>
      <p:sp>
        <p:nvSpPr>
          <p:cNvPr id="582" name="CustomShape 2"/>
          <p:cNvSpPr/>
          <p:nvPr/>
        </p:nvSpPr>
        <p:spPr>
          <a:xfrm>
            <a:off x="731520" y="1067760"/>
            <a:ext cx="13166640" cy="433116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Once the above properties have been configured, we can enable the User Interface to be accessed over HTTPS instead of HTTP.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is accomplished by setting the </a:t>
            </a:r>
            <a:r>
              <a:rPr b="0" i="1" lang="fr-FR" sz="2200" spc="-1" strike="noStrike">
                <a:solidFill>
                  <a:srgbClr val="000000"/>
                </a:solidFill>
                <a:latin typeface="Calibri"/>
                <a:ea typeface="DejaVu Sans"/>
              </a:rPr>
              <a:t>nifi.web.https.host</a:t>
            </a:r>
            <a:r>
              <a:rPr b="0" lang="fr-FR" sz="2200" spc="-1" strike="noStrike">
                <a:solidFill>
                  <a:srgbClr val="000000"/>
                </a:solidFill>
                <a:latin typeface="Calibri"/>
                <a:ea typeface="DejaVu Sans"/>
              </a:rPr>
              <a:t> and </a:t>
            </a:r>
            <a:r>
              <a:rPr b="0" i="1" lang="fr-FR" sz="2200" spc="-1" strike="noStrike">
                <a:solidFill>
                  <a:srgbClr val="000000"/>
                </a:solidFill>
                <a:latin typeface="Calibri"/>
                <a:ea typeface="DejaVu Sans"/>
              </a:rPr>
              <a:t>nifi.web.https.port </a:t>
            </a:r>
            <a:r>
              <a:rPr b="0" lang="fr-FR" sz="2200" spc="-1" strike="noStrike">
                <a:solidFill>
                  <a:srgbClr val="000000"/>
                </a:solidFill>
                <a:latin typeface="Calibri"/>
                <a:ea typeface="DejaVu Sans"/>
              </a:rPr>
              <a:t>properties.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a:t>
            </a:r>
            <a:r>
              <a:rPr b="0" i="1" lang="fr-FR" sz="2200" spc="-1" strike="noStrike">
                <a:solidFill>
                  <a:srgbClr val="000000"/>
                </a:solidFill>
                <a:latin typeface="Calibri"/>
                <a:ea typeface="DejaVu Sans"/>
              </a:rPr>
              <a:t>nifi.web.https.host</a:t>
            </a:r>
            <a:r>
              <a:rPr b="0" lang="fr-FR" sz="2200" spc="-1" strike="noStrike">
                <a:solidFill>
                  <a:srgbClr val="000000"/>
                </a:solidFill>
                <a:latin typeface="Calibri"/>
                <a:ea typeface="DejaVu Sans"/>
              </a:rPr>
              <a:t> property indicates which hostname the server should run on.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It is important when enabling HTTPS that the </a:t>
            </a:r>
            <a:r>
              <a:rPr b="0" i="1" lang="fr-FR" sz="2200" spc="-1" strike="noStrike">
                <a:solidFill>
                  <a:srgbClr val="000000"/>
                </a:solidFill>
                <a:latin typeface="Calibri"/>
                <a:ea typeface="DejaVu Sans"/>
              </a:rPr>
              <a:t>nifi.web.http.port</a:t>
            </a:r>
            <a:r>
              <a:rPr b="0" lang="fr-FR" sz="2200" spc="-1" strike="noStrike">
                <a:solidFill>
                  <a:srgbClr val="000000"/>
                </a:solidFill>
                <a:latin typeface="Calibri"/>
                <a:ea typeface="DejaVu Sans"/>
              </a:rPr>
              <a:t> property be unset.</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Now that the User Interface has been secured, we can easily secure Site-to-Site connections and inner-cluster communications, as well.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is accomplished by setting the </a:t>
            </a:r>
            <a:r>
              <a:rPr b="0" i="1" lang="fr-FR" sz="2200" spc="-1" strike="noStrike">
                <a:solidFill>
                  <a:srgbClr val="000000"/>
                </a:solidFill>
                <a:latin typeface="Calibri"/>
                <a:ea typeface="DejaVu Sans"/>
              </a:rPr>
              <a:t>nifi.remote.input.secure</a:t>
            </a:r>
            <a:r>
              <a:rPr b="0" lang="fr-FR" sz="2200" spc="-1" strike="noStrike">
                <a:solidFill>
                  <a:srgbClr val="000000"/>
                </a:solidFill>
                <a:latin typeface="Calibri"/>
                <a:ea typeface="DejaVu Sans"/>
              </a:rPr>
              <a:t> and </a:t>
            </a:r>
            <a:r>
              <a:rPr b="0" i="1" lang="fr-FR" sz="2200" spc="-1" strike="noStrike">
                <a:solidFill>
                  <a:srgbClr val="000000"/>
                </a:solidFill>
                <a:latin typeface="Calibri"/>
                <a:ea typeface="DejaVu Sans"/>
              </a:rPr>
              <a:t>nifi.cluster.protocol.is.secure </a:t>
            </a:r>
            <a:r>
              <a:rPr b="0" lang="fr-FR" sz="2200" spc="-1" strike="noStrike">
                <a:solidFill>
                  <a:srgbClr val="000000"/>
                </a:solidFill>
                <a:latin typeface="Calibri"/>
                <a:ea typeface="DejaVu Sans"/>
              </a:rPr>
              <a:t>properties, respectively, to true.</a:t>
            </a:r>
            <a:endParaRPr b="0" lang="fr-FR" sz="2200" spc="-1" strike="noStrike">
              <a:latin typeface="Arial"/>
            </a:endParaRPr>
          </a:p>
        </p:txBody>
      </p:sp>
      <p:sp>
        <p:nvSpPr>
          <p:cNvPr id="583" name="CustomShape 3"/>
          <p:cNvSpPr/>
          <p:nvPr/>
        </p:nvSpPr>
        <p:spPr>
          <a:xfrm>
            <a:off x="3658680" y="1067760"/>
            <a:ext cx="7312680" cy="448560"/>
          </a:xfrm>
          <a:prstGeom prst="rect">
            <a:avLst/>
          </a:prstGeom>
          <a:noFill/>
          <a:ln>
            <a:noFill/>
          </a:ln>
        </p:spPr>
        <p:style>
          <a:lnRef idx="0"/>
          <a:fillRef idx="0"/>
          <a:effectRef idx="0"/>
          <a:fontRef idx="minor"/>
        </p:style>
      </p:sp>
    </p:spTree>
  </p:cSld>
  <p:timing>
    <p:tnLst>
      <p:par>
        <p:cTn id="459" dur="indefinite" restart="never" nodeType="tmRoot">
          <p:childTnLst>
            <p:seq>
              <p:cTn id="46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NiFi SSL Configuration Options</a:t>
            </a:r>
            <a:endParaRPr b="0" lang="fr-FR" sz="3600" spc="-1" strike="noStrike">
              <a:latin typeface="Arial"/>
            </a:endParaRPr>
          </a:p>
        </p:txBody>
      </p:sp>
      <p:sp>
        <p:nvSpPr>
          <p:cNvPr id="585" name="CustomShape 2"/>
          <p:cNvSpPr/>
          <p:nvPr/>
        </p:nvSpPr>
        <p:spPr>
          <a:xfrm>
            <a:off x="731520" y="1067760"/>
            <a:ext cx="13166640" cy="371052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To configure Certificate based Security in NiFi, administrator have couple of options, they are listed below:</a:t>
            </a:r>
            <a:endParaRPr b="0" lang="fr-FR" sz="2200" spc="-1" strike="noStrike">
              <a:latin typeface="Arial"/>
            </a:endParaRPr>
          </a:p>
          <a:p>
            <a:pPr>
              <a:lnSpc>
                <a:spcPct val="140000"/>
              </a:lnSpc>
            </a:pPr>
            <a:endParaRPr b="0" lang="fr-FR" sz="2200" spc="-1" strike="noStrike">
              <a:latin typeface="Arial"/>
            </a:endParaRPr>
          </a:p>
          <a:p>
            <a:pPr lvl="1" marL="1005840" indent="-456480">
              <a:lnSpc>
                <a:spcPct val="150000"/>
              </a:lnSpc>
              <a:buClr>
                <a:srgbClr val="3fae2a"/>
              </a:buClr>
              <a:buFont typeface="Calibri"/>
              <a:buAutoNum type="arabicPeriod"/>
            </a:pPr>
            <a:r>
              <a:rPr b="0" lang="fr-FR" sz="2400" spc="-1" strike="noStrike">
                <a:solidFill>
                  <a:srgbClr val="000000"/>
                </a:solidFill>
                <a:latin typeface="Calibri"/>
                <a:ea typeface="DejaVu Sans"/>
              </a:rPr>
              <a:t>Configure SSL for NiFi with your own certificate</a:t>
            </a:r>
            <a:endParaRPr b="0" lang="fr-FR" sz="2400" spc="-1" strike="noStrike">
              <a:latin typeface="Arial"/>
            </a:endParaRPr>
          </a:p>
          <a:p>
            <a:pPr lvl="1" marL="1005840" indent="-456480">
              <a:lnSpc>
                <a:spcPct val="150000"/>
              </a:lnSpc>
              <a:buClr>
                <a:srgbClr val="3fae2a"/>
              </a:buClr>
              <a:buFont typeface="Calibri"/>
              <a:buAutoNum type="arabicPeriod"/>
            </a:pPr>
            <a:r>
              <a:rPr b="0" lang="fr-FR" sz="2400" spc="-1" strike="noStrike">
                <a:solidFill>
                  <a:srgbClr val="000000"/>
                </a:solidFill>
                <a:latin typeface="Calibri"/>
                <a:ea typeface="DejaVu Sans"/>
              </a:rPr>
              <a:t>Use NiFi provided </a:t>
            </a:r>
            <a:r>
              <a:rPr b="1" lang="fr-FR" sz="2400" spc="-1" strike="noStrike">
                <a:solidFill>
                  <a:srgbClr val="000000"/>
                </a:solidFill>
                <a:latin typeface="Calibri"/>
                <a:ea typeface="DejaVu Sans"/>
              </a:rPr>
              <a:t>TLS Generation Toolkit </a:t>
            </a:r>
            <a:r>
              <a:rPr b="0" lang="fr-FR" sz="2400" spc="-1" strike="noStrike">
                <a:solidFill>
                  <a:srgbClr val="000000"/>
                </a:solidFill>
                <a:latin typeface="Calibri"/>
                <a:ea typeface="DejaVu Sans"/>
              </a:rPr>
              <a:t>manually </a:t>
            </a:r>
            <a:endParaRPr b="0" lang="fr-FR" sz="2400" spc="-1" strike="noStrike">
              <a:latin typeface="Arial"/>
            </a:endParaRPr>
          </a:p>
          <a:p>
            <a:pPr lvl="1" marL="1005840" indent="-456480">
              <a:lnSpc>
                <a:spcPct val="150000"/>
              </a:lnSpc>
              <a:buClr>
                <a:srgbClr val="3fae2a"/>
              </a:buClr>
              <a:buFont typeface="Calibri"/>
              <a:buAutoNum type="arabicPeriod"/>
            </a:pPr>
            <a:r>
              <a:rPr b="0" lang="fr-FR" sz="2400" spc="-1" strike="noStrike">
                <a:solidFill>
                  <a:srgbClr val="000000"/>
                </a:solidFill>
                <a:latin typeface="Calibri"/>
                <a:ea typeface="DejaVu Sans"/>
              </a:rPr>
              <a:t>Use Ambari to Automatically generate Certificates with </a:t>
            </a:r>
            <a:r>
              <a:rPr b="1" lang="fr-FR" sz="2400" spc="-1" strike="noStrike">
                <a:solidFill>
                  <a:srgbClr val="000000"/>
                </a:solidFill>
                <a:latin typeface="Calibri"/>
                <a:ea typeface="DejaVu Sans"/>
              </a:rPr>
              <a:t>TLS Generation Toolkit </a:t>
            </a:r>
            <a:endParaRPr b="0" lang="fr-FR" sz="2400" spc="-1" strike="noStrike">
              <a:latin typeface="Arial"/>
            </a:endParaRPr>
          </a:p>
        </p:txBody>
      </p:sp>
      <p:sp>
        <p:nvSpPr>
          <p:cNvPr id="586" name="CustomShape 3"/>
          <p:cNvSpPr/>
          <p:nvPr/>
        </p:nvSpPr>
        <p:spPr>
          <a:xfrm>
            <a:off x="3658680" y="1067760"/>
            <a:ext cx="7312680" cy="448560"/>
          </a:xfrm>
          <a:prstGeom prst="rect">
            <a:avLst/>
          </a:prstGeom>
          <a:noFill/>
          <a:ln>
            <a:noFill/>
          </a:ln>
        </p:spPr>
        <p:style>
          <a:lnRef idx="0"/>
          <a:fillRef idx="0"/>
          <a:effectRef idx="0"/>
          <a:fontRef idx="minor"/>
        </p:style>
      </p:sp>
    </p:spTree>
  </p:cSld>
  <p:timing>
    <p:tnLst>
      <p:par>
        <p:cTn id="461" dur="indefinite" restart="never" nodeType="tmRoot">
          <p:childTnLst>
            <p:seq>
              <p:cTn id="46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1. Configure SSL for NiFi with your own certificate</a:t>
            </a:r>
            <a:endParaRPr b="0" lang="fr-FR" sz="3600" spc="-1" strike="noStrike">
              <a:latin typeface="Arial"/>
            </a:endParaRPr>
          </a:p>
        </p:txBody>
      </p:sp>
      <p:sp>
        <p:nvSpPr>
          <p:cNvPr id="588" name="CustomShape 2"/>
          <p:cNvSpPr/>
          <p:nvPr/>
        </p:nvSpPr>
        <p:spPr>
          <a:xfrm>
            <a:off x="731520" y="1067760"/>
            <a:ext cx="13166640" cy="2772360"/>
          </a:xfrm>
          <a:prstGeom prst="rect">
            <a:avLst/>
          </a:prstGeom>
          <a:noFill/>
          <a:ln>
            <a:noFill/>
          </a:ln>
        </p:spPr>
        <p:style>
          <a:lnRef idx="0"/>
          <a:fillRef idx="0"/>
          <a:effectRef idx="0"/>
          <a:fontRef idx="minor"/>
        </p:style>
        <p:txBody>
          <a:bodyPr lIns="109800" rIns="109800" tIns="54720" bIns="54720"/>
          <a:p>
            <a:pPr algn="just">
              <a:lnSpc>
                <a:spcPct val="140000"/>
              </a:lnSpc>
            </a:pPr>
            <a:r>
              <a:rPr b="0" lang="fr-FR" sz="2200" spc="-1" strike="noStrike">
                <a:solidFill>
                  <a:srgbClr val="000000"/>
                </a:solidFill>
                <a:latin typeface="Calibri"/>
                <a:ea typeface="DejaVu Sans"/>
              </a:rPr>
              <a:t>To configure NiFi to use external certificates follow below steps</a:t>
            </a:r>
            <a:endParaRPr b="0" lang="fr-FR" sz="2200" spc="-1" strike="noStrike">
              <a:latin typeface="Arial"/>
            </a:endParaRPr>
          </a:p>
          <a:p>
            <a:pPr lvl="1" marL="891720" indent="-342360" algn="just">
              <a:lnSpc>
                <a:spcPct val="150000"/>
              </a:lnSpc>
              <a:buClr>
                <a:srgbClr val="3fae2a"/>
              </a:buClr>
              <a:buFont typeface="Arial"/>
              <a:buChar char="•"/>
            </a:pPr>
            <a:r>
              <a:rPr b="0" lang="fr-FR" sz="2400" spc="-1" strike="noStrike">
                <a:solidFill>
                  <a:srgbClr val="000000"/>
                </a:solidFill>
                <a:latin typeface="Calibri"/>
                <a:ea typeface="DejaVu Sans"/>
              </a:rPr>
              <a:t>Generate your own Certificates from vendors like </a:t>
            </a:r>
            <a:r>
              <a:rPr b="1" lang="fr-FR" sz="2400" spc="-1" strike="noStrike">
                <a:solidFill>
                  <a:srgbClr val="000000"/>
                </a:solidFill>
                <a:latin typeface="Calibri"/>
                <a:ea typeface="DejaVu Sans"/>
              </a:rPr>
              <a:t>Verisign</a:t>
            </a:r>
            <a:r>
              <a:rPr b="0" lang="fr-FR" sz="2400" spc="-1" strike="noStrike">
                <a:solidFill>
                  <a:srgbClr val="000000"/>
                </a:solidFill>
                <a:latin typeface="Calibri"/>
                <a:ea typeface="DejaVu Sans"/>
              </a:rPr>
              <a:t> or </a:t>
            </a:r>
            <a:r>
              <a:rPr b="1" lang="fr-FR" sz="2400" spc="-1" strike="noStrike">
                <a:solidFill>
                  <a:srgbClr val="000000"/>
                </a:solidFill>
                <a:latin typeface="Calibri"/>
                <a:ea typeface="DejaVu Sans"/>
              </a:rPr>
              <a:t>Microsoft Certificate Server.</a:t>
            </a:r>
            <a:endParaRPr b="0" lang="fr-FR" sz="2400" spc="-1" strike="noStrike">
              <a:latin typeface="Arial"/>
            </a:endParaRPr>
          </a:p>
          <a:p>
            <a:pPr lvl="1" marL="891720" indent="-342360" algn="just">
              <a:lnSpc>
                <a:spcPct val="150000"/>
              </a:lnSpc>
              <a:buClr>
                <a:srgbClr val="3fae2a"/>
              </a:buClr>
              <a:buFont typeface="Arial"/>
              <a:buChar char="•"/>
            </a:pPr>
            <a:r>
              <a:rPr b="0" lang="fr-FR" sz="2400" spc="-1" strike="noStrike">
                <a:solidFill>
                  <a:srgbClr val="000000"/>
                </a:solidFill>
                <a:latin typeface="Calibri"/>
                <a:ea typeface="DejaVu Sans"/>
              </a:rPr>
              <a:t>Determine an Initial Admin Identity when you configure NiFi for first time.( as well as for each cluster nodes to communicate with each other).</a:t>
            </a:r>
            <a:endParaRPr b="0" lang="fr-FR" sz="2400" spc="-1" strike="noStrike">
              <a:latin typeface="Arial"/>
            </a:endParaRPr>
          </a:p>
        </p:txBody>
      </p:sp>
      <p:sp>
        <p:nvSpPr>
          <p:cNvPr id="589" name="CustomShape 3"/>
          <p:cNvSpPr/>
          <p:nvPr/>
        </p:nvSpPr>
        <p:spPr>
          <a:xfrm>
            <a:off x="3658680" y="1067760"/>
            <a:ext cx="7312680" cy="448560"/>
          </a:xfrm>
          <a:prstGeom prst="rect">
            <a:avLst/>
          </a:prstGeom>
          <a:noFill/>
          <a:ln>
            <a:noFill/>
          </a:ln>
        </p:spPr>
        <p:style>
          <a:lnRef idx="0"/>
          <a:fillRef idx="0"/>
          <a:effectRef idx="0"/>
          <a:fontRef idx="minor"/>
        </p:style>
      </p:sp>
      <p:pic>
        <p:nvPicPr>
          <p:cNvPr id="590" name="Picture 5" descr=""/>
          <p:cNvPicPr/>
          <p:nvPr/>
        </p:nvPicPr>
        <p:blipFill>
          <a:blip r:embed="rId1"/>
          <a:stretch/>
        </p:blipFill>
        <p:spPr>
          <a:xfrm>
            <a:off x="9317880" y="2915280"/>
            <a:ext cx="4914360" cy="1917000"/>
          </a:xfrm>
          <a:prstGeom prst="rect">
            <a:avLst/>
          </a:prstGeom>
          <a:ln>
            <a:noFill/>
          </a:ln>
        </p:spPr>
      </p:pic>
      <p:sp>
        <p:nvSpPr>
          <p:cNvPr id="591" name="CustomShape 4"/>
          <p:cNvSpPr/>
          <p:nvPr/>
        </p:nvSpPr>
        <p:spPr>
          <a:xfrm>
            <a:off x="751320" y="3076200"/>
            <a:ext cx="8375400" cy="5027040"/>
          </a:xfrm>
          <a:prstGeom prst="rect">
            <a:avLst/>
          </a:prstGeom>
          <a:noFill/>
          <a:ln>
            <a:noFill/>
          </a:ln>
        </p:spPr>
        <p:style>
          <a:lnRef idx="0"/>
          <a:fillRef idx="0"/>
          <a:effectRef idx="0"/>
          <a:fontRef idx="minor"/>
        </p:style>
        <p:txBody>
          <a:bodyPr lIns="90000" rIns="90000" tIns="45000" bIns="45000"/>
          <a:p>
            <a:pPr lvl="1" marL="891720" indent="-342360" algn="just">
              <a:lnSpc>
                <a:spcPct val="150000"/>
              </a:lnSpc>
              <a:buClr>
                <a:srgbClr val="3fae2a"/>
              </a:buClr>
              <a:buFont typeface="Arial"/>
              <a:buChar char="•"/>
            </a:pPr>
            <a:r>
              <a:rPr b="0" lang="fr-FR" sz="2400" spc="-1" strike="noStrike">
                <a:solidFill>
                  <a:srgbClr val="000000"/>
                </a:solidFill>
                <a:latin typeface="Calibri"/>
                <a:ea typeface="DejaVu Sans"/>
              </a:rPr>
              <a:t>Configure the properties for SSL authentication</a:t>
            </a:r>
            <a:endParaRPr b="0" lang="fr-FR" sz="2400" spc="-1" strike="noStrike">
              <a:latin typeface="Arial"/>
            </a:endParaRPr>
          </a:p>
          <a:p>
            <a:pPr lvl="2" marL="1440360" indent="-342360" algn="just">
              <a:lnSpc>
                <a:spcPct val="150000"/>
              </a:lnSpc>
              <a:buClr>
                <a:srgbClr val="3fae2a"/>
              </a:buClr>
              <a:buFont typeface="Arial"/>
              <a:buChar char="•"/>
            </a:pPr>
            <a:r>
              <a:rPr b="0" lang="fr-FR" sz="2400" spc="-1" strike="noStrike">
                <a:solidFill>
                  <a:srgbClr val="000000"/>
                </a:solidFill>
                <a:latin typeface="Calibri"/>
                <a:ea typeface="DejaVu Sans"/>
              </a:rPr>
              <a:t>Configure properties Manually in the NiFi property files </a:t>
            </a:r>
            <a:r>
              <a:rPr b="1" lang="fr-FR" sz="2400" spc="-1" strike="noStrike">
                <a:solidFill>
                  <a:srgbClr val="000000"/>
                </a:solidFill>
                <a:latin typeface="Calibri"/>
                <a:ea typeface="DejaVu Sans"/>
              </a:rPr>
              <a:t>OR</a:t>
            </a:r>
            <a:endParaRPr b="0" lang="fr-FR" sz="2400" spc="-1" strike="noStrike">
              <a:latin typeface="Arial"/>
            </a:endParaRPr>
          </a:p>
          <a:p>
            <a:pPr lvl="2" marL="1440360" indent="-342360" algn="just">
              <a:lnSpc>
                <a:spcPct val="150000"/>
              </a:lnSpc>
              <a:buClr>
                <a:srgbClr val="3fae2a"/>
              </a:buClr>
              <a:buFont typeface="Arial"/>
              <a:buChar char="•"/>
            </a:pPr>
            <a:r>
              <a:rPr b="0" lang="fr-FR" sz="2400" spc="-1" strike="noStrike">
                <a:solidFill>
                  <a:srgbClr val="000000"/>
                </a:solidFill>
                <a:latin typeface="Calibri"/>
                <a:ea typeface="DejaVu Sans"/>
              </a:rPr>
              <a:t>Leverage Ambari to configure NiFi once you have certificates created.</a:t>
            </a:r>
            <a:endParaRPr b="0" lang="fr-FR" sz="2400" spc="-1" strike="noStrike">
              <a:latin typeface="Arial"/>
            </a:endParaRPr>
          </a:p>
          <a:p>
            <a:pPr lvl="1" marL="891720" indent="-342360" algn="just">
              <a:lnSpc>
                <a:spcPct val="150000"/>
              </a:lnSpc>
              <a:buClr>
                <a:srgbClr val="3fae2a"/>
              </a:buClr>
              <a:buFont typeface="Arial"/>
              <a:buChar char="•"/>
            </a:pPr>
            <a:r>
              <a:rPr b="0" lang="fr-FR" sz="2400" spc="-1" strike="noStrike">
                <a:solidFill>
                  <a:srgbClr val="000000"/>
                </a:solidFill>
                <a:latin typeface="Calibri"/>
                <a:ea typeface="DejaVu Sans"/>
              </a:rPr>
              <a:t>Restart NiFi Manually/via Ambari to make changes take effect.</a:t>
            </a:r>
            <a:endParaRPr b="0" lang="fr-FR" sz="2400" spc="-1" strike="noStrike">
              <a:latin typeface="Arial"/>
            </a:endParaRPr>
          </a:p>
          <a:p>
            <a:pPr lvl="1" marL="891720" indent="-342360" algn="just">
              <a:lnSpc>
                <a:spcPct val="150000"/>
              </a:lnSpc>
              <a:buClr>
                <a:srgbClr val="3fae2a"/>
              </a:buClr>
              <a:buFont typeface="Arial"/>
              <a:buChar char="•"/>
            </a:pPr>
            <a:r>
              <a:rPr b="0" lang="fr-FR" sz="2400" spc="-1" strike="noStrike">
                <a:solidFill>
                  <a:srgbClr val="000000"/>
                </a:solidFill>
                <a:latin typeface="Calibri"/>
                <a:ea typeface="DejaVu Sans"/>
              </a:rPr>
              <a:t>Login as Initial Admin after loading certificates to browser.</a:t>
            </a:r>
            <a:endParaRPr b="0" lang="fr-FR" sz="2400" spc="-1" strike="noStrike">
              <a:latin typeface="Arial"/>
            </a:endParaRPr>
          </a:p>
        </p:txBody>
      </p:sp>
    </p:spTree>
  </p:cSld>
  <p:timing>
    <p:tnLst>
      <p:par>
        <p:cTn id="463" dur="indefinite" restart="never" nodeType="tmRoot">
          <p:childTnLst>
            <p:seq>
              <p:cTn id="464"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841320" y="58860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2. Use NiFi provided TLS Generation Toolkit manually </a:t>
            </a:r>
            <a:endParaRPr b="0" lang="fr-FR" sz="3600" spc="-1" strike="noStrike">
              <a:latin typeface="Arial"/>
            </a:endParaRPr>
          </a:p>
        </p:txBody>
      </p:sp>
      <p:sp>
        <p:nvSpPr>
          <p:cNvPr id="593" name="CustomShape 2"/>
          <p:cNvSpPr/>
          <p:nvPr/>
        </p:nvSpPr>
        <p:spPr>
          <a:xfrm>
            <a:off x="731520" y="1067760"/>
            <a:ext cx="13166640" cy="5984640"/>
          </a:xfrm>
          <a:prstGeom prst="rect">
            <a:avLst/>
          </a:prstGeom>
          <a:noFill/>
          <a:ln>
            <a:noFill/>
          </a:ln>
        </p:spPr>
        <p:style>
          <a:lnRef idx="0"/>
          <a:fillRef idx="0"/>
          <a:effectRef idx="0"/>
          <a:fontRef idx="minor"/>
        </p:style>
        <p:txBody>
          <a:bodyPr lIns="109800" rIns="109800" tIns="54720" bIns="54720"/>
          <a:p>
            <a:pPr>
              <a:lnSpc>
                <a:spcPct val="140000"/>
              </a:lnSpc>
            </a:pPr>
            <a:r>
              <a:rPr b="0" lang="fr-FR" sz="2200" spc="-1" strike="noStrike">
                <a:solidFill>
                  <a:srgbClr val="000000"/>
                </a:solidFill>
                <a:latin typeface="Calibri"/>
                <a:ea typeface="DejaVu Sans"/>
              </a:rPr>
              <a:t>To  use NiFi provided TLS toolkit follow below steps:</a:t>
            </a:r>
            <a:endParaRPr b="0" lang="fr-FR" sz="2200" spc="-1" strike="noStrike">
              <a:latin typeface="Arial"/>
            </a:endParaRPr>
          </a:p>
          <a:p>
            <a:pPr>
              <a:lnSpc>
                <a:spcPct val="140000"/>
              </a:lnSpc>
            </a:pPr>
            <a:endParaRPr b="0" lang="fr-FR" sz="22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Generate Certificates with TLS toolkit, example:</a:t>
            </a:r>
            <a:endParaRPr b="0" lang="fr-FR" sz="2400" spc="-1" strike="noStrike">
              <a:latin typeface="Arial"/>
            </a:endParaRPr>
          </a:p>
          <a:p>
            <a:pPr marL="548640">
              <a:lnSpc>
                <a:spcPct val="150000"/>
              </a:lnSpc>
            </a:pPr>
            <a:r>
              <a:rPr b="1" i="1" lang="fr-FR" sz="2400" spc="-1" strike="noStrike">
                <a:solidFill>
                  <a:srgbClr val="000000"/>
                </a:solidFill>
                <a:latin typeface="Calibri"/>
                <a:ea typeface="DejaVu Sans"/>
              </a:rPr>
              <a:t>$ bin/tls-toolkit.sh standalone –n ‘node1.hortonworks.com’ -C 'CN=node1,OU=NIFI’</a:t>
            </a:r>
            <a:endParaRPr b="0" lang="fr-FR" sz="24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Determine an Initial Admin Identity when you configure NiFi for first time.( as well as for each cluster nodes to communicate with each other).</a:t>
            </a:r>
            <a:endParaRPr b="0" lang="fr-FR" sz="24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Configure properties Manually in the NiFi property files</a:t>
            </a:r>
            <a:endParaRPr b="0" lang="fr-FR" sz="24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Restart NiFi Manually/via Ambari to make changes take effect.</a:t>
            </a:r>
            <a:endParaRPr b="0" lang="fr-FR" sz="24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Login as </a:t>
            </a:r>
            <a:r>
              <a:rPr b="1" lang="fr-FR" sz="2400" spc="-1" strike="noStrike">
                <a:solidFill>
                  <a:srgbClr val="000000"/>
                </a:solidFill>
                <a:latin typeface="Calibri"/>
                <a:ea typeface="DejaVu Sans"/>
              </a:rPr>
              <a:t>Initial Admin </a:t>
            </a:r>
            <a:r>
              <a:rPr b="0" lang="fr-FR" sz="2400" spc="-1" strike="noStrike">
                <a:solidFill>
                  <a:srgbClr val="000000"/>
                </a:solidFill>
                <a:latin typeface="Calibri"/>
                <a:ea typeface="DejaVu Sans"/>
              </a:rPr>
              <a:t>after loading certificates to browser</a:t>
            </a:r>
            <a:endParaRPr b="0" lang="fr-FR" sz="2400" spc="-1" strike="noStrike">
              <a:latin typeface="Arial"/>
            </a:endParaRPr>
          </a:p>
          <a:p>
            <a:pPr>
              <a:lnSpc>
                <a:spcPct val="150000"/>
              </a:lnSpc>
            </a:pPr>
            <a:endParaRPr b="0" lang="fr-FR" sz="2400" spc="-1" strike="noStrike">
              <a:latin typeface="Arial"/>
            </a:endParaRPr>
          </a:p>
        </p:txBody>
      </p:sp>
      <p:sp>
        <p:nvSpPr>
          <p:cNvPr id="594" name="CustomShape 3"/>
          <p:cNvSpPr/>
          <p:nvPr/>
        </p:nvSpPr>
        <p:spPr>
          <a:xfrm>
            <a:off x="3658680" y="1067760"/>
            <a:ext cx="7312680" cy="448560"/>
          </a:xfrm>
          <a:prstGeom prst="rect">
            <a:avLst/>
          </a:prstGeom>
          <a:noFill/>
          <a:ln>
            <a:noFill/>
          </a:ln>
        </p:spPr>
        <p:style>
          <a:lnRef idx="0"/>
          <a:fillRef idx="0"/>
          <a:effectRef idx="0"/>
          <a:fontRef idx="minor"/>
        </p:style>
      </p:sp>
    </p:spTree>
  </p:cSld>
  <p:timing>
    <p:tnLst>
      <p:par>
        <p:cTn id="465" dur="indefinite" restart="never" nodeType="tmRoot">
          <p:childTnLst>
            <p:seq>
              <p:cTn id="466"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841320" y="50256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3. Use Ambari to Automatically generate Certificates</a:t>
            </a:r>
            <a:endParaRPr b="0" lang="fr-FR" sz="3600" spc="-1" strike="noStrike">
              <a:latin typeface="Arial"/>
            </a:endParaRPr>
          </a:p>
        </p:txBody>
      </p:sp>
      <p:sp>
        <p:nvSpPr>
          <p:cNvPr id="596" name="CustomShape 2"/>
          <p:cNvSpPr/>
          <p:nvPr/>
        </p:nvSpPr>
        <p:spPr>
          <a:xfrm>
            <a:off x="731520" y="1067760"/>
            <a:ext cx="13166640" cy="2223720"/>
          </a:xfrm>
          <a:prstGeom prst="rect">
            <a:avLst/>
          </a:prstGeom>
          <a:noFill/>
          <a:ln>
            <a:noFill/>
          </a:ln>
        </p:spPr>
        <p:style>
          <a:lnRef idx="0"/>
          <a:fillRef idx="0"/>
          <a:effectRef idx="0"/>
          <a:fontRef idx="minor"/>
        </p:style>
        <p:txBody>
          <a:bodyPr lIns="109800" rIns="109800" tIns="54720" bIns="54720"/>
          <a:p>
            <a:pPr>
              <a:lnSpc>
                <a:spcPct val="140000"/>
              </a:lnSpc>
            </a:pPr>
            <a:r>
              <a:rPr b="0" lang="fr-FR" sz="2200" spc="-1" strike="noStrike">
                <a:solidFill>
                  <a:srgbClr val="000000"/>
                </a:solidFill>
                <a:latin typeface="Calibri"/>
                <a:ea typeface="DejaVu Sans"/>
              </a:rPr>
              <a:t>To configure NiFi SSL with Ambari, follow below Steps:</a:t>
            </a:r>
            <a:endParaRPr b="0" lang="fr-FR" sz="2200" spc="-1" strike="noStrike">
              <a:latin typeface="Arial"/>
            </a:endParaRPr>
          </a:p>
          <a:p>
            <a:pPr lvl="1" marL="891720" indent="-342360">
              <a:lnSpc>
                <a:spcPct val="150000"/>
              </a:lnSpc>
              <a:buClr>
                <a:srgbClr val="3fae2a"/>
              </a:buClr>
              <a:buFont typeface="Arial"/>
              <a:buChar char="•"/>
            </a:pPr>
            <a:r>
              <a:rPr b="0" lang="fr-FR" sz="2400" spc="-1" strike="noStrike">
                <a:solidFill>
                  <a:srgbClr val="000000"/>
                </a:solidFill>
                <a:latin typeface="Calibri"/>
                <a:ea typeface="DejaVu Sans"/>
              </a:rPr>
              <a:t>In Ambari Select  </a:t>
            </a:r>
            <a:r>
              <a:rPr b="1" lang="fr-FR" sz="2400" spc="-1" strike="noStrike">
                <a:solidFill>
                  <a:srgbClr val="000000"/>
                </a:solidFill>
                <a:latin typeface="Calibri"/>
                <a:ea typeface="DejaVu Sans"/>
              </a:rPr>
              <a:t>Services</a:t>
            </a:r>
            <a:r>
              <a:rPr b="0" lang="fr-FR" sz="2400" spc="-1" strike="noStrike">
                <a:solidFill>
                  <a:srgbClr val="000000"/>
                </a:solidFill>
                <a:latin typeface="Calibri"/>
                <a:ea typeface="DejaVu Sans"/>
              </a:rPr>
              <a:t> </a:t>
            </a:r>
            <a:r>
              <a:rPr b="0" lang="fr-FR" sz="2400" spc="-1" strike="noStrike">
                <a:solidFill>
                  <a:srgbClr val="000000"/>
                </a:solidFill>
                <a:latin typeface="Wingdings"/>
                <a:ea typeface="DejaVu Sans"/>
              </a:rPr>
              <a:t></a:t>
            </a:r>
            <a:r>
              <a:rPr b="0" lang="fr-FR" sz="2400" spc="-1" strike="noStrike">
                <a:solidFill>
                  <a:srgbClr val="000000"/>
                </a:solidFill>
                <a:latin typeface="Calibri"/>
                <a:ea typeface="DejaVu Sans"/>
              </a:rPr>
              <a:t> </a:t>
            </a:r>
            <a:r>
              <a:rPr b="1" lang="fr-FR" sz="2400" spc="-1" strike="noStrike">
                <a:solidFill>
                  <a:srgbClr val="000000"/>
                </a:solidFill>
                <a:latin typeface="Calibri"/>
                <a:ea typeface="DejaVu Sans"/>
              </a:rPr>
              <a:t>NiFi</a:t>
            </a:r>
            <a:r>
              <a:rPr b="0" lang="fr-FR" sz="2400" spc="-1" strike="noStrike">
                <a:solidFill>
                  <a:srgbClr val="000000"/>
                </a:solidFill>
                <a:latin typeface="Wingdings"/>
                <a:ea typeface="DejaVu Sans"/>
              </a:rPr>
              <a:t></a:t>
            </a:r>
            <a:r>
              <a:rPr b="0" lang="fr-FR" sz="2400" spc="-1" strike="noStrike">
                <a:solidFill>
                  <a:srgbClr val="000000"/>
                </a:solidFill>
                <a:latin typeface="Calibri"/>
                <a:ea typeface="DejaVu Sans"/>
              </a:rPr>
              <a:t> </a:t>
            </a:r>
            <a:r>
              <a:rPr b="1" lang="fr-FR" sz="2400" spc="-1" strike="noStrike">
                <a:solidFill>
                  <a:srgbClr val="000000"/>
                </a:solidFill>
                <a:latin typeface="Calibri"/>
                <a:ea typeface="DejaVu Sans"/>
              </a:rPr>
              <a:t>Config</a:t>
            </a:r>
            <a:r>
              <a:rPr b="0" lang="fr-FR" sz="2400" spc="-1" strike="noStrike">
                <a:solidFill>
                  <a:srgbClr val="000000"/>
                </a:solidFill>
                <a:latin typeface="Calibri"/>
                <a:ea typeface="DejaVu Sans"/>
              </a:rPr>
              <a:t> </a:t>
            </a:r>
            <a:r>
              <a:rPr b="0" lang="fr-FR" sz="2400" spc="-1" strike="noStrike">
                <a:solidFill>
                  <a:srgbClr val="000000"/>
                </a:solidFill>
                <a:latin typeface="Wingdings"/>
                <a:ea typeface="DejaVu Sans"/>
              </a:rPr>
              <a:t></a:t>
            </a:r>
            <a:r>
              <a:rPr b="0" lang="fr-FR" sz="2400" spc="-1" strike="noStrike">
                <a:solidFill>
                  <a:srgbClr val="000000"/>
                </a:solidFill>
                <a:latin typeface="Calibri"/>
                <a:ea typeface="DejaVu Sans"/>
              </a:rPr>
              <a:t> </a:t>
            </a:r>
            <a:r>
              <a:rPr b="1" lang="fr-FR" sz="2400" spc="-1" strike="noStrike">
                <a:solidFill>
                  <a:srgbClr val="000000"/>
                </a:solidFill>
                <a:latin typeface="Calibri"/>
                <a:ea typeface="DejaVu Sans"/>
              </a:rPr>
              <a:t>Advanced nifi-ambari-ssl-config</a:t>
            </a:r>
            <a:endParaRPr b="0" lang="fr-FR" sz="2400" spc="-1" strike="noStrike">
              <a:latin typeface="Arial"/>
            </a:endParaRPr>
          </a:p>
          <a:p>
            <a:pPr>
              <a:lnSpc>
                <a:spcPct val="150000"/>
              </a:lnSpc>
            </a:pPr>
            <a:endParaRPr b="0" lang="fr-FR" sz="2400" spc="-1" strike="noStrike">
              <a:latin typeface="Arial"/>
            </a:endParaRPr>
          </a:p>
        </p:txBody>
      </p:sp>
      <p:sp>
        <p:nvSpPr>
          <p:cNvPr id="597" name="CustomShape 3"/>
          <p:cNvSpPr/>
          <p:nvPr/>
        </p:nvSpPr>
        <p:spPr>
          <a:xfrm>
            <a:off x="3658680" y="1067760"/>
            <a:ext cx="7312680" cy="448560"/>
          </a:xfrm>
          <a:prstGeom prst="rect">
            <a:avLst/>
          </a:prstGeom>
          <a:noFill/>
          <a:ln>
            <a:noFill/>
          </a:ln>
        </p:spPr>
        <p:style>
          <a:lnRef idx="0"/>
          <a:fillRef idx="0"/>
          <a:effectRef idx="0"/>
          <a:fontRef idx="minor"/>
        </p:style>
      </p:sp>
      <p:pic>
        <p:nvPicPr>
          <p:cNvPr id="598" name="Picture 5" descr=""/>
          <p:cNvPicPr/>
          <p:nvPr/>
        </p:nvPicPr>
        <p:blipFill>
          <a:blip r:embed="rId1"/>
          <a:srcRect l="1513" t="4183" r="29017" b="3629"/>
          <a:stretch/>
        </p:blipFill>
        <p:spPr>
          <a:xfrm>
            <a:off x="731880" y="2238480"/>
            <a:ext cx="7340040" cy="31629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599" name="Picture 6" descr=""/>
          <p:cNvPicPr/>
          <p:nvPr/>
        </p:nvPicPr>
        <p:blipFill>
          <a:blip r:embed="rId2"/>
          <a:srcRect l="0" t="17528" r="36759" b="16643"/>
          <a:stretch/>
        </p:blipFill>
        <p:spPr>
          <a:xfrm>
            <a:off x="5817600" y="2582640"/>
            <a:ext cx="6874560" cy="281880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00" name="Picture 7" descr=""/>
          <p:cNvPicPr/>
          <p:nvPr/>
        </p:nvPicPr>
        <p:blipFill>
          <a:blip r:embed="rId3"/>
          <a:srcRect l="0" t="3400" r="25560" b="25037"/>
          <a:stretch/>
        </p:blipFill>
        <p:spPr>
          <a:xfrm>
            <a:off x="3688200" y="5251320"/>
            <a:ext cx="6773400" cy="256032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01" name="CustomShape 4"/>
          <p:cNvSpPr/>
          <p:nvPr/>
        </p:nvSpPr>
        <p:spPr>
          <a:xfrm>
            <a:off x="4912560" y="2198160"/>
            <a:ext cx="232128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Initial Admin</a:t>
            </a:r>
            <a:endParaRPr b="0" lang="fr-FR" sz="1700" spc="-1" strike="noStrike">
              <a:latin typeface="Arial"/>
            </a:endParaRPr>
          </a:p>
        </p:txBody>
      </p:sp>
      <p:sp>
        <p:nvSpPr>
          <p:cNvPr id="602" name="CustomShape 5"/>
          <p:cNvSpPr/>
          <p:nvPr/>
        </p:nvSpPr>
        <p:spPr>
          <a:xfrm flipH="1">
            <a:off x="4784400" y="2570400"/>
            <a:ext cx="1287720" cy="240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03" name="CustomShape 6"/>
          <p:cNvSpPr/>
          <p:nvPr/>
        </p:nvSpPr>
        <p:spPr>
          <a:xfrm>
            <a:off x="1118880" y="6047280"/>
            <a:ext cx="2321280" cy="8863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Keystore path,type, password</a:t>
            </a:r>
            <a:endParaRPr b="0" lang="fr-FR" sz="1700" spc="-1" strike="noStrike">
              <a:latin typeface="Arial"/>
            </a:endParaRPr>
          </a:p>
        </p:txBody>
      </p:sp>
      <p:sp>
        <p:nvSpPr>
          <p:cNvPr id="604" name="CustomShape 7"/>
          <p:cNvSpPr/>
          <p:nvPr/>
        </p:nvSpPr>
        <p:spPr>
          <a:xfrm flipV="1">
            <a:off x="2279880" y="4557600"/>
            <a:ext cx="939600" cy="14878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05" name="CustomShape 8"/>
          <p:cNvSpPr/>
          <p:nvPr/>
        </p:nvSpPr>
        <p:spPr>
          <a:xfrm>
            <a:off x="317520" y="5541840"/>
            <a:ext cx="131472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Enable SSL</a:t>
            </a:r>
            <a:endParaRPr b="0" lang="fr-FR" sz="1700" spc="-1" strike="noStrike">
              <a:latin typeface="Arial"/>
            </a:endParaRPr>
          </a:p>
        </p:txBody>
      </p:sp>
      <p:sp>
        <p:nvSpPr>
          <p:cNvPr id="606" name="CustomShape 9"/>
          <p:cNvSpPr/>
          <p:nvPr/>
        </p:nvSpPr>
        <p:spPr>
          <a:xfrm flipV="1">
            <a:off x="975240" y="3446640"/>
            <a:ext cx="2108520" cy="20937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07" name="CustomShape 10"/>
          <p:cNvSpPr/>
          <p:nvPr/>
        </p:nvSpPr>
        <p:spPr>
          <a:xfrm>
            <a:off x="11907360" y="5587200"/>
            <a:ext cx="2321280" cy="62784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Truststore path, type, password</a:t>
            </a:r>
            <a:endParaRPr b="0" lang="fr-FR" sz="1700" spc="-1" strike="noStrike">
              <a:latin typeface="Arial"/>
            </a:endParaRPr>
          </a:p>
        </p:txBody>
      </p:sp>
      <p:sp>
        <p:nvSpPr>
          <p:cNvPr id="608" name="CustomShape 11"/>
          <p:cNvSpPr/>
          <p:nvPr/>
        </p:nvSpPr>
        <p:spPr>
          <a:xfrm flipH="1" flipV="1">
            <a:off x="9365400" y="3378600"/>
            <a:ext cx="3701520" cy="22071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09" name="CustomShape 12"/>
          <p:cNvSpPr/>
          <p:nvPr/>
        </p:nvSpPr>
        <p:spPr>
          <a:xfrm>
            <a:off x="10699200" y="6828120"/>
            <a:ext cx="206820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Force regenerate CA</a:t>
            </a:r>
            <a:endParaRPr b="0" lang="fr-FR" sz="1700" spc="-1" strike="noStrike">
              <a:latin typeface="Arial"/>
            </a:endParaRPr>
          </a:p>
        </p:txBody>
      </p:sp>
      <p:sp>
        <p:nvSpPr>
          <p:cNvPr id="610" name="CustomShape 13"/>
          <p:cNvSpPr/>
          <p:nvPr/>
        </p:nvSpPr>
        <p:spPr>
          <a:xfrm flipH="1" flipV="1">
            <a:off x="6462720" y="5532840"/>
            <a:ext cx="5269320" cy="1293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11" name="CustomShape 14"/>
          <p:cNvSpPr/>
          <p:nvPr/>
        </p:nvSpPr>
        <p:spPr>
          <a:xfrm>
            <a:off x="703080" y="7236360"/>
            <a:ext cx="228996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Cluster node Identities</a:t>
            </a:r>
            <a:endParaRPr b="0" lang="fr-FR" sz="1700" spc="-1" strike="noStrike">
              <a:latin typeface="Arial"/>
            </a:endParaRPr>
          </a:p>
        </p:txBody>
      </p:sp>
      <p:sp>
        <p:nvSpPr>
          <p:cNvPr id="612" name="CustomShape 15"/>
          <p:cNvSpPr/>
          <p:nvPr/>
        </p:nvSpPr>
        <p:spPr>
          <a:xfrm flipV="1">
            <a:off x="2993400" y="7233840"/>
            <a:ext cx="2879280" cy="1872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Tree>
  </p:cSld>
  <p:timing>
    <p:tnLst>
      <p:par>
        <p:cTn id="467" dur="indefinite" restart="never" nodeType="tmRoot">
          <p:childTnLst>
            <p:seq>
              <p:cTn id="468"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Initial Admin Identity</a:t>
            </a:r>
            <a:endParaRPr b="0" lang="fr-FR" sz="3600" spc="-1" strike="noStrike">
              <a:latin typeface="Arial"/>
            </a:endParaRPr>
          </a:p>
        </p:txBody>
      </p:sp>
      <p:sp>
        <p:nvSpPr>
          <p:cNvPr id="614" name="CustomShape 2"/>
          <p:cNvSpPr/>
          <p:nvPr/>
        </p:nvSpPr>
        <p:spPr>
          <a:xfrm>
            <a:off x="731520" y="1067760"/>
            <a:ext cx="13166640" cy="292392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When you setup a secured NiFi instance for the first time, you must manually designate an “Initial Admin Identity”.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This initial admin user is granted access to the UI and given the ability to create additional users, groups, and policies.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 </a:t>
            </a:r>
            <a:r>
              <a:rPr b="0" lang="fr-FR" sz="2200" spc="-1" strike="noStrike">
                <a:solidFill>
                  <a:srgbClr val="000000"/>
                </a:solidFill>
                <a:latin typeface="Calibri"/>
                <a:ea typeface="DejaVu Sans"/>
              </a:rPr>
              <a:t>You can Manually add it in “authorizers.xml” file or use Ambari to update the same.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Restart NiFi once updated.</a:t>
            </a:r>
            <a:endParaRPr b="0" lang="fr-FR" sz="2200" spc="-1" strike="noStrike">
              <a:latin typeface="Arial"/>
            </a:endParaRPr>
          </a:p>
        </p:txBody>
      </p:sp>
      <p:sp>
        <p:nvSpPr>
          <p:cNvPr id="615" name="CustomShape 3"/>
          <p:cNvSpPr/>
          <p:nvPr/>
        </p:nvSpPr>
        <p:spPr>
          <a:xfrm>
            <a:off x="3658680" y="1067760"/>
            <a:ext cx="7312680" cy="448560"/>
          </a:xfrm>
          <a:prstGeom prst="rect">
            <a:avLst/>
          </a:prstGeom>
          <a:noFill/>
          <a:ln>
            <a:noFill/>
          </a:ln>
        </p:spPr>
        <p:style>
          <a:lnRef idx="0"/>
          <a:fillRef idx="0"/>
          <a:effectRef idx="0"/>
          <a:fontRef idx="minor"/>
        </p:style>
      </p:sp>
      <p:sp>
        <p:nvSpPr>
          <p:cNvPr id="616" name="CustomShape 4"/>
          <p:cNvSpPr/>
          <p:nvPr/>
        </p:nvSpPr>
        <p:spPr>
          <a:xfrm>
            <a:off x="8035560" y="471780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Initial Admin Manually</a:t>
            </a:r>
            <a:endParaRPr b="0" lang="fr-FR" sz="1700" spc="-1" strike="noStrike">
              <a:latin typeface="Arial"/>
            </a:endParaRPr>
          </a:p>
        </p:txBody>
      </p:sp>
      <p:sp>
        <p:nvSpPr>
          <p:cNvPr id="617" name="CustomShape 5"/>
          <p:cNvSpPr/>
          <p:nvPr/>
        </p:nvSpPr>
        <p:spPr>
          <a:xfrm flipH="1">
            <a:off x="7907400" y="5090400"/>
            <a:ext cx="1825200" cy="240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pic>
        <p:nvPicPr>
          <p:cNvPr id="618" name="Picture 11" descr=""/>
          <p:cNvPicPr/>
          <p:nvPr/>
        </p:nvPicPr>
        <p:blipFill>
          <a:blip r:embed="rId1"/>
          <a:stretch/>
        </p:blipFill>
        <p:spPr>
          <a:xfrm>
            <a:off x="990360" y="4174560"/>
            <a:ext cx="6946200" cy="2196360"/>
          </a:xfrm>
          <a:prstGeom prst="rect">
            <a:avLst/>
          </a:prstGeom>
          <a:ln>
            <a:noFill/>
          </a:ln>
        </p:spPr>
      </p:pic>
      <p:pic>
        <p:nvPicPr>
          <p:cNvPr id="619" name="Picture 12" descr=""/>
          <p:cNvPicPr/>
          <p:nvPr/>
        </p:nvPicPr>
        <p:blipFill>
          <a:blip r:embed="rId2"/>
          <a:srcRect l="1513" t="4183" r="46740" b="64460"/>
          <a:stretch/>
        </p:blipFill>
        <p:spPr>
          <a:xfrm>
            <a:off x="5252760" y="6090840"/>
            <a:ext cx="5467320" cy="107532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20" name="CustomShape 6"/>
          <p:cNvSpPr/>
          <p:nvPr/>
        </p:nvSpPr>
        <p:spPr>
          <a:xfrm>
            <a:off x="10724760" y="641628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Initial Admin via Ambari</a:t>
            </a:r>
            <a:endParaRPr b="0" lang="fr-FR" sz="1700" spc="-1" strike="noStrike">
              <a:latin typeface="Arial"/>
            </a:endParaRPr>
          </a:p>
        </p:txBody>
      </p:sp>
      <p:sp>
        <p:nvSpPr>
          <p:cNvPr id="621" name="CustomShape 7"/>
          <p:cNvSpPr/>
          <p:nvPr/>
        </p:nvSpPr>
        <p:spPr>
          <a:xfrm flipH="1">
            <a:off x="10596600" y="6788880"/>
            <a:ext cx="1825200" cy="240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Tree>
  </p:cSld>
  <p:timing>
    <p:tnLst>
      <p:par>
        <p:cTn id="469" dur="indefinite" restart="never" nodeType="tmRoot">
          <p:childTnLst>
            <p:seq>
              <p:cTn id="470"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Node Identity </a:t>
            </a:r>
            <a:endParaRPr b="0" lang="fr-FR" sz="3600" spc="-1" strike="noStrike">
              <a:latin typeface="Arial"/>
            </a:endParaRPr>
          </a:p>
        </p:txBody>
      </p:sp>
      <p:sp>
        <p:nvSpPr>
          <p:cNvPr id="623" name="CustomShape 2"/>
          <p:cNvSpPr/>
          <p:nvPr/>
        </p:nvSpPr>
        <p:spPr>
          <a:xfrm>
            <a:off x="731520" y="1067760"/>
            <a:ext cx="13166640" cy="386136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identity of a NiFi cluster node.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When clustered, a property for each node should be defined, so that every node knows about every other node.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authorization policies required for the nodes to communicate are created during startup.</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not clustered, these properties can be ignored.</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Using Ranger you can ignore these. Restart NiFi once updated.</a:t>
            </a:r>
            <a:endParaRPr b="0" lang="fr-FR" sz="2200" spc="-1" strike="noStrike">
              <a:latin typeface="Arial"/>
            </a:endParaRPr>
          </a:p>
          <a:p>
            <a:pPr>
              <a:lnSpc>
                <a:spcPct val="140000"/>
              </a:lnSpc>
            </a:pPr>
            <a:endParaRPr b="0" lang="fr-FR" sz="2200" spc="-1" strike="noStrike">
              <a:latin typeface="Arial"/>
            </a:endParaRPr>
          </a:p>
        </p:txBody>
      </p:sp>
      <p:sp>
        <p:nvSpPr>
          <p:cNvPr id="624" name="CustomShape 3"/>
          <p:cNvSpPr/>
          <p:nvPr/>
        </p:nvSpPr>
        <p:spPr>
          <a:xfrm>
            <a:off x="3658680" y="1067760"/>
            <a:ext cx="7312680" cy="448560"/>
          </a:xfrm>
          <a:prstGeom prst="rect">
            <a:avLst/>
          </a:prstGeom>
          <a:noFill/>
          <a:ln>
            <a:noFill/>
          </a:ln>
        </p:spPr>
        <p:style>
          <a:lnRef idx="0"/>
          <a:fillRef idx="0"/>
          <a:effectRef idx="0"/>
          <a:fontRef idx="minor"/>
        </p:style>
      </p:sp>
      <p:sp>
        <p:nvSpPr>
          <p:cNvPr id="625" name="CustomShape 4"/>
          <p:cNvSpPr/>
          <p:nvPr/>
        </p:nvSpPr>
        <p:spPr>
          <a:xfrm>
            <a:off x="11233440" y="469476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node identity via Ambari</a:t>
            </a:r>
            <a:endParaRPr b="0" lang="fr-FR" sz="1700" spc="-1" strike="noStrike">
              <a:latin typeface="Arial"/>
            </a:endParaRPr>
          </a:p>
        </p:txBody>
      </p:sp>
      <p:sp>
        <p:nvSpPr>
          <p:cNvPr id="626" name="CustomShape 5"/>
          <p:cNvSpPr/>
          <p:nvPr/>
        </p:nvSpPr>
        <p:spPr>
          <a:xfrm flipH="1">
            <a:off x="11236320" y="5067000"/>
            <a:ext cx="1694160" cy="5709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pic>
        <p:nvPicPr>
          <p:cNvPr id="627" name="Picture 8" descr=""/>
          <p:cNvPicPr/>
          <p:nvPr/>
        </p:nvPicPr>
        <p:blipFill>
          <a:blip r:embed="rId1"/>
          <a:stretch/>
        </p:blipFill>
        <p:spPr>
          <a:xfrm>
            <a:off x="882720" y="3995640"/>
            <a:ext cx="6996960" cy="2424960"/>
          </a:xfrm>
          <a:prstGeom prst="rect">
            <a:avLst/>
          </a:prstGeom>
          <a:ln>
            <a:noFill/>
          </a:ln>
        </p:spPr>
      </p:pic>
      <p:pic>
        <p:nvPicPr>
          <p:cNvPr id="628" name="Picture 11" descr=""/>
          <p:cNvPicPr/>
          <p:nvPr/>
        </p:nvPicPr>
        <p:blipFill>
          <a:blip r:embed="rId2"/>
          <a:stretch/>
        </p:blipFill>
        <p:spPr>
          <a:xfrm>
            <a:off x="6285960" y="5703480"/>
            <a:ext cx="6586560" cy="211176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29" name="CustomShape 6"/>
          <p:cNvSpPr/>
          <p:nvPr/>
        </p:nvSpPr>
        <p:spPr>
          <a:xfrm flipH="1">
            <a:off x="7856640" y="4401720"/>
            <a:ext cx="1574640" cy="4615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30" name="CustomShape 7"/>
          <p:cNvSpPr/>
          <p:nvPr/>
        </p:nvSpPr>
        <p:spPr>
          <a:xfrm>
            <a:off x="7734240" y="402912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node identity Manually</a:t>
            </a:r>
            <a:endParaRPr b="0" lang="fr-FR" sz="1700" spc="-1" strike="noStrike">
              <a:latin typeface="Arial"/>
            </a:endParaRPr>
          </a:p>
        </p:txBody>
      </p:sp>
    </p:spTree>
  </p:cSld>
  <p:timing>
    <p:tnLst>
      <p:par>
        <p:cTn id="471" dur="indefinite" restart="never" nodeType="tmRoot">
          <p:childTnLst>
            <p:seq>
              <p:cTn id="472"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Legacy Authorized Users (Only for NiFi Upgrade)</a:t>
            </a:r>
            <a:endParaRPr b="0" lang="fr-FR" sz="3600" spc="-1" strike="noStrike">
              <a:latin typeface="Arial"/>
            </a:endParaRPr>
          </a:p>
        </p:txBody>
      </p:sp>
      <p:sp>
        <p:nvSpPr>
          <p:cNvPr id="632" name="CustomShape 2"/>
          <p:cNvSpPr/>
          <p:nvPr/>
        </p:nvSpPr>
        <p:spPr>
          <a:xfrm>
            <a:off x="731520" y="1067760"/>
            <a:ext cx="13166640" cy="38620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If you are upgrading from a 0.x NiFi instance, you can convert your previously configured users and roles to the multi-tenant authorization model.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In the authorizers.xml file, specify the location of your existing authorized-users.xml file in the “Legacy Authorized Users File” property.</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Once NiFi is restarted, users who previously had a legacy Administrator role can access the UI and begin managing users, groups, and policies.</a:t>
            </a:r>
            <a:endParaRPr b="0" lang="fr-FR" sz="2200" spc="-1" strike="noStrike">
              <a:latin typeface="Arial"/>
            </a:endParaRPr>
          </a:p>
          <a:p>
            <a:pPr>
              <a:lnSpc>
                <a:spcPct val="140000"/>
              </a:lnSpc>
            </a:pPr>
            <a:endParaRPr b="0" lang="fr-FR" sz="2200" spc="-1" strike="noStrike">
              <a:latin typeface="Arial"/>
            </a:endParaRPr>
          </a:p>
          <a:p>
            <a:pPr>
              <a:lnSpc>
                <a:spcPct val="140000"/>
              </a:lnSpc>
            </a:pPr>
            <a:endParaRPr b="0" lang="fr-FR" sz="2200" spc="-1" strike="noStrike">
              <a:latin typeface="Arial"/>
            </a:endParaRPr>
          </a:p>
        </p:txBody>
      </p:sp>
      <p:sp>
        <p:nvSpPr>
          <p:cNvPr id="633" name="CustomShape 3"/>
          <p:cNvSpPr/>
          <p:nvPr/>
        </p:nvSpPr>
        <p:spPr>
          <a:xfrm>
            <a:off x="3658680" y="1067760"/>
            <a:ext cx="7312680" cy="448560"/>
          </a:xfrm>
          <a:prstGeom prst="rect">
            <a:avLst/>
          </a:prstGeom>
          <a:noFill/>
          <a:ln>
            <a:noFill/>
          </a:ln>
        </p:spPr>
        <p:style>
          <a:lnRef idx="0"/>
          <a:fillRef idx="0"/>
          <a:effectRef idx="0"/>
          <a:fontRef idx="minor"/>
        </p:style>
      </p:sp>
      <p:sp>
        <p:nvSpPr>
          <p:cNvPr id="634" name="CustomShape 4"/>
          <p:cNvSpPr/>
          <p:nvPr/>
        </p:nvSpPr>
        <p:spPr>
          <a:xfrm>
            <a:off x="11233440" y="469476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node identity via Ambari</a:t>
            </a:r>
            <a:endParaRPr b="0" lang="fr-FR" sz="1700" spc="-1" strike="noStrike">
              <a:latin typeface="Arial"/>
            </a:endParaRPr>
          </a:p>
        </p:txBody>
      </p:sp>
      <p:pic>
        <p:nvPicPr>
          <p:cNvPr id="635" name="Picture 4" descr=""/>
          <p:cNvPicPr/>
          <p:nvPr/>
        </p:nvPicPr>
        <p:blipFill>
          <a:blip r:embed="rId1"/>
          <a:stretch/>
        </p:blipFill>
        <p:spPr>
          <a:xfrm>
            <a:off x="925560" y="4039560"/>
            <a:ext cx="9105120" cy="1777320"/>
          </a:xfrm>
          <a:prstGeom prst="rect">
            <a:avLst/>
          </a:prstGeom>
          <a:ln>
            <a:noFill/>
          </a:ln>
        </p:spPr>
      </p:pic>
      <p:sp>
        <p:nvSpPr>
          <p:cNvPr id="636" name="CustomShape 5"/>
          <p:cNvSpPr/>
          <p:nvPr/>
        </p:nvSpPr>
        <p:spPr>
          <a:xfrm flipH="1">
            <a:off x="8029080" y="4272480"/>
            <a:ext cx="1574640" cy="4615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37" name="CustomShape 6"/>
          <p:cNvSpPr/>
          <p:nvPr/>
        </p:nvSpPr>
        <p:spPr>
          <a:xfrm>
            <a:off x="7906680" y="390024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Legacy Users Manually</a:t>
            </a:r>
            <a:endParaRPr b="0" lang="fr-FR" sz="1700" spc="-1" strike="noStrike">
              <a:latin typeface="Arial"/>
            </a:endParaRPr>
          </a:p>
        </p:txBody>
      </p:sp>
      <p:pic>
        <p:nvPicPr>
          <p:cNvPr id="638" name="Picture 5" descr=""/>
          <p:cNvPicPr/>
          <p:nvPr/>
        </p:nvPicPr>
        <p:blipFill>
          <a:blip r:embed="rId2"/>
          <a:stretch/>
        </p:blipFill>
        <p:spPr>
          <a:xfrm>
            <a:off x="2561760" y="5637240"/>
            <a:ext cx="10267560" cy="224712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39" name="CustomShape 7"/>
          <p:cNvSpPr/>
          <p:nvPr/>
        </p:nvSpPr>
        <p:spPr>
          <a:xfrm flipH="1">
            <a:off x="11430360" y="5067000"/>
            <a:ext cx="1500120" cy="14749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Tree>
  </p:cSld>
  <p:timing>
    <p:tnLst>
      <p:par>
        <p:cTn id="473" dur="indefinite" restart="never" nodeType="tmRoot">
          <p:childTnLst>
            <p:seq>
              <p:cTn id="474"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841320" y="3337200"/>
            <a:ext cx="11924280" cy="95544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LDAP User Authentication</a:t>
            </a:r>
            <a:endParaRPr b="0" lang="fr-FR" sz="7100" spc="-1" strike="noStrike">
              <a:latin typeface="Arial"/>
            </a:endParaRPr>
          </a:p>
        </p:txBody>
      </p:sp>
    </p:spTree>
  </p:cSld>
  <p:transition spd="med">
    <p:fade/>
  </p:transition>
  <p:timing>
    <p:tnLst>
      <p:par>
        <p:cTn id="475" dur="indefinite" restart="never" nodeType="tmRoot">
          <p:childTnLst>
            <p:seq>
              <p:cTn id="47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Can Push/Read messages to Kafka</a:t>
            </a:r>
            <a:endParaRPr b="0" lang="fr-FR" sz="3600" spc="-1" strike="noStrike">
              <a:latin typeface="Arial"/>
            </a:endParaRPr>
          </a:p>
        </p:txBody>
      </p:sp>
      <p:sp>
        <p:nvSpPr>
          <p:cNvPr id="450" name="CustomShape 2"/>
          <p:cNvSpPr/>
          <p:nvPr/>
        </p:nvSpPr>
        <p:spPr>
          <a:xfrm flipV="1">
            <a:off x="3249360" y="3909240"/>
            <a:ext cx="226404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51" name="CustomShape 3"/>
          <p:cNvSpPr/>
          <p:nvPr/>
        </p:nvSpPr>
        <p:spPr>
          <a:xfrm>
            <a:off x="8013960" y="3909960"/>
            <a:ext cx="120384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52" name="CustomShape 4"/>
          <p:cNvSpPr/>
          <p:nvPr/>
        </p:nvSpPr>
        <p:spPr>
          <a:xfrm>
            <a:off x="3669840" y="35233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PutKafka</a:t>
            </a:r>
            <a:endParaRPr b="0" lang="fr-FR" sz="1400" spc="-1" strike="noStrike">
              <a:latin typeface="Arial"/>
            </a:endParaRPr>
          </a:p>
        </p:txBody>
      </p:sp>
      <p:sp>
        <p:nvSpPr>
          <p:cNvPr id="453" name="CustomShape 5"/>
          <p:cNvSpPr/>
          <p:nvPr/>
        </p:nvSpPr>
        <p:spPr>
          <a:xfrm>
            <a:off x="8082000" y="351828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GetKafka</a:t>
            </a:r>
            <a:endParaRPr b="0" lang="fr-FR" sz="1400" spc="-1" strike="noStrike">
              <a:latin typeface="Arial"/>
            </a:endParaRPr>
          </a:p>
        </p:txBody>
      </p:sp>
      <p:grpSp>
        <p:nvGrpSpPr>
          <p:cNvPr id="454" name="Group 6"/>
          <p:cNvGrpSpPr/>
          <p:nvPr/>
        </p:nvGrpSpPr>
        <p:grpSpPr>
          <a:xfrm>
            <a:off x="794880" y="2376720"/>
            <a:ext cx="2492280" cy="2345760"/>
            <a:chOff x="794880" y="2376720"/>
            <a:chExt cx="2492280" cy="2345760"/>
          </a:xfrm>
        </p:grpSpPr>
        <p:pic>
          <p:nvPicPr>
            <p:cNvPr id="455" name="Picture 50" descr=""/>
            <p:cNvPicPr/>
            <p:nvPr/>
          </p:nvPicPr>
          <p:blipFill>
            <a:blip r:embed="rId1"/>
            <a:stretch/>
          </p:blipFill>
          <p:spPr>
            <a:xfrm rot="5400000">
              <a:off x="867960" y="2303280"/>
              <a:ext cx="2345760" cy="2492280"/>
            </a:xfrm>
            <a:prstGeom prst="rect">
              <a:avLst/>
            </a:prstGeom>
            <a:ln>
              <a:noFill/>
            </a:ln>
          </p:spPr>
        </p:pic>
        <p:sp>
          <p:nvSpPr>
            <p:cNvPr id="456" name="CustomShape 7"/>
            <p:cNvSpPr/>
            <p:nvPr/>
          </p:nvSpPr>
          <p:spPr>
            <a:xfrm>
              <a:off x="917640" y="328716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457" name="CustomShape 8"/>
          <p:cNvSpPr/>
          <p:nvPr/>
        </p:nvSpPr>
        <p:spPr>
          <a:xfrm>
            <a:off x="1185840" y="585972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zookeeper Connection String associated with Kafka cluster to GetKafka</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Topic name </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Kafka Broker list, Topic and Partition to PutKafka.</a:t>
            </a:r>
            <a:endParaRPr b="0" lang="fr-FR" sz="2200" spc="-1" strike="noStrike">
              <a:latin typeface="Arial"/>
            </a:endParaRPr>
          </a:p>
        </p:txBody>
      </p:sp>
      <p:grpSp>
        <p:nvGrpSpPr>
          <p:cNvPr id="458" name="Group 9"/>
          <p:cNvGrpSpPr/>
          <p:nvPr/>
        </p:nvGrpSpPr>
        <p:grpSpPr>
          <a:xfrm>
            <a:off x="5492880" y="2358000"/>
            <a:ext cx="2505600" cy="2364840"/>
            <a:chOff x="5492880" y="2358000"/>
            <a:chExt cx="2505600" cy="2364840"/>
          </a:xfrm>
        </p:grpSpPr>
        <p:pic>
          <p:nvPicPr>
            <p:cNvPr id="459" name="Picture 63" descr=""/>
            <p:cNvPicPr/>
            <p:nvPr/>
          </p:nvPicPr>
          <p:blipFill>
            <a:blip r:embed="rId2"/>
            <a:stretch/>
          </p:blipFill>
          <p:spPr>
            <a:xfrm rot="5400000">
              <a:off x="5563080" y="2287440"/>
              <a:ext cx="2364840" cy="2505600"/>
            </a:xfrm>
            <a:prstGeom prst="rect">
              <a:avLst/>
            </a:prstGeom>
            <a:ln>
              <a:noFill/>
            </a:ln>
          </p:spPr>
        </p:pic>
        <p:sp>
          <p:nvSpPr>
            <p:cNvPr id="460" name="CustomShape 10"/>
            <p:cNvSpPr/>
            <p:nvPr/>
          </p:nvSpPr>
          <p:spPr>
            <a:xfrm>
              <a:off x="5802840" y="3339360"/>
              <a:ext cx="188496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1e1e1e"/>
                  </a:solidFill>
                  <a:latin typeface="Calibri"/>
                  <a:ea typeface="Cabin"/>
                </a:rPr>
                <a:t>Kafka</a:t>
              </a:r>
              <a:endParaRPr b="0" lang="fr-FR" sz="1300" spc="-1" strike="noStrike">
                <a:latin typeface="Arial"/>
              </a:endParaRPr>
            </a:p>
          </p:txBody>
        </p:sp>
      </p:grpSp>
      <p:pic>
        <p:nvPicPr>
          <p:cNvPr id="461" name="Picture 3" descr=""/>
          <p:cNvPicPr/>
          <p:nvPr/>
        </p:nvPicPr>
        <p:blipFill>
          <a:blip r:embed="rId3"/>
          <a:stretch/>
        </p:blipFill>
        <p:spPr>
          <a:xfrm>
            <a:off x="8348400" y="1219320"/>
            <a:ext cx="1917360" cy="1166040"/>
          </a:xfrm>
          <a:prstGeom prst="rect">
            <a:avLst/>
          </a:prstGeom>
          <a:ln>
            <a:noFill/>
          </a:ln>
        </p:spPr>
      </p:pic>
      <p:sp>
        <p:nvSpPr>
          <p:cNvPr id="462" name="CustomShape 11"/>
          <p:cNvSpPr/>
          <p:nvPr/>
        </p:nvSpPr>
        <p:spPr>
          <a:xfrm flipV="1">
            <a:off x="7975440" y="2031480"/>
            <a:ext cx="982440" cy="9525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grpSp>
        <p:nvGrpSpPr>
          <p:cNvPr id="463" name="Group 12"/>
          <p:cNvGrpSpPr/>
          <p:nvPr/>
        </p:nvGrpSpPr>
        <p:grpSpPr>
          <a:xfrm>
            <a:off x="9210600" y="2358000"/>
            <a:ext cx="2492280" cy="2345760"/>
            <a:chOff x="9210600" y="2358000"/>
            <a:chExt cx="2492280" cy="2345760"/>
          </a:xfrm>
        </p:grpSpPr>
        <p:pic>
          <p:nvPicPr>
            <p:cNvPr id="464" name="Picture 21" descr=""/>
            <p:cNvPicPr/>
            <p:nvPr/>
          </p:nvPicPr>
          <p:blipFill>
            <a:blip r:embed="rId4"/>
            <a:stretch/>
          </p:blipFill>
          <p:spPr>
            <a:xfrm rot="5400000">
              <a:off x="9283680" y="2284560"/>
              <a:ext cx="2345760" cy="2492280"/>
            </a:xfrm>
            <a:prstGeom prst="rect">
              <a:avLst/>
            </a:prstGeom>
            <a:ln>
              <a:noFill/>
            </a:ln>
          </p:spPr>
        </p:pic>
        <p:sp>
          <p:nvSpPr>
            <p:cNvPr id="465" name="CustomShape 13"/>
            <p:cNvSpPr/>
            <p:nvPr/>
          </p:nvSpPr>
          <p:spPr>
            <a:xfrm>
              <a:off x="9307440" y="334548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pic>
        <p:nvPicPr>
          <p:cNvPr id="466" name="Picture 18" descr=""/>
          <p:cNvPicPr/>
          <p:nvPr/>
        </p:nvPicPr>
        <p:blipFill>
          <a:blip r:embed="rId5"/>
          <a:srcRect l="12801" t="-4606" r="0" b="0"/>
          <a:stretch/>
        </p:blipFill>
        <p:spPr>
          <a:xfrm>
            <a:off x="8968320" y="4886640"/>
            <a:ext cx="1525320" cy="794160"/>
          </a:xfrm>
          <a:prstGeom prst="rect">
            <a:avLst/>
          </a:prstGeom>
          <a:ln>
            <a:noFill/>
          </a:ln>
        </p:spPr>
      </p:pic>
      <p:sp>
        <p:nvSpPr>
          <p:cNvPr id="467" name="CustomShape 14"/>
          <p:cNvSpPr/>
          <p:nvPr/>
        </p:nvSpPr>
        <p:spPr>
          <a:xfrm>
            <a:off x="7976520" y="4077360"/>
            <a:ext cx="1202400" cy="10465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68" name="CustomShape 15"/>
          <p:cNvSpPr/>
          <p:nvPr/>
        </p:nvSpPr>
        <p:spPr>
          <a:xfrm flipV="1">
            <a:off x="3223440" y="3103560"/>
            <a:ext cx="226404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69" name="CustomShape 16"/>
          <p:cNvSpPr/>
          <p:nvPr/>
        </p:nvSpPr>
        <p:spPr>
          <a:xfrm>
            <a:off x="8010360" y="3104280"/>
            <a:ext cx="120384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470" name="CustomShape 17"/>
          <p:cNvSpPr/>
          <p:nvPr/>
        </p:nvSpPr>
        <p:spPr>
          <a:xfrm>
            <a:off x="3644280" y="271764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PublishKafka</a:t>
            </a:r>
            <a:endParaRPr b="0" lang="fr-FR" sz="1400" spc="-1" strike="noStrike">
              <a:latin typeface="Arial"/>
            </a:endParaRPr>
          </a:p>
        </p:txBody>
      </p:sp>
      <p:sp>
        <p:nvSpPr>
          <p:cNvPr id="471" name="CustomShape 18"/>
          <p:cNvSpPr/>
          <p:nvPr/>
        </p:nvSpPr>
        <p:spPr>
          <a:xfrm>
            <a:off x="8034120" y="271260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ConsumeKafka</a:t>
            </a:r>
            <a:endParaRPr b="0" lang="fr-FR" sz="1400" spc="-1" strike="noStrike">
              <a:latin typeface="Arial"/>
            </a:endParaRPr>
          </a:p>
        </p:txBody>
      </p:sp>
      <p:pic>
        <p:nvPicPr>
          <p:cNvPr id="472" name="Picture 6" descr=""/>
          <p:cNvPicPr/>
          <p:nvPr/>
        </p:nvPicPr>
        <p:blipFill>
          <a:blip r:embed="rId6"/>
          <a:srcRect l="13732" t="0" r="17352" b="0"/>
          <a:stretch/>
        </p:blipFill>
        <p:spPr>
          <a:xfrm>
            <a:off x="6127200" y="3052440"/>
            <a:ext cx="1180080" cy="934920"/>
          </a:xfrm>
          <a:prstGeom prst="rect">
            <a:avLst/>
          </a:prstGeom>
          <a:ln>
            <a:noFill/>
          </a:ln>
        </p:spPr>
      </p:pic>
    </p:spTree>
  </p:cSld>
  <p:timing>
    <p:tnLst>
      <p:par>
        <p:cTn id="148" dur="indefinite" restart="never" nodeType="tmRoot">
          <p:childTnLst>
            <p:seq>
              <p:cTn id="149" dur="indefinite" nodeType="mainSeq">
                <p:childTnLst>
                  <p:par>
                    <p:cTn id="150" fill="hold">
                      <p:stCondLst>
                        <p:cond delay="indefinite"/>
                      </p:stCondLst>
                      <p:childTnLst>
                        <p:par>
                          <p:cTn id="151" fill="hold">
                            <p:stCondLst>
                              <p:cond delay="0"/>
                            </p:stCondLst>
                            <p:childTnLst>
                              <p:par>
                                <p:cTn id="152" nodeType="clickEffect" fill="hold" presetClass="entr" presetID="9">
                                  <p:stCondLst>
                                    <p:cond delay="0"/>
                                  </p:stCondLst>
                                  <p:childTnLst>
                                    <p:set>
                                      <p:cBhvr>
                                        <p:cTn id="153" dur="1" fill="hold">
                                          <p:stCondLst>
                                            <p:cond delay="0"/>
                                          </p:stCondLst>
                                        </p:cTn>
                                        <p:tgtEl>
                                          <p:spTgt spid="454"/>
                                        </p:tgtEl>
                                        <p:attrNameLst>
                                          <p:attrName>style.visibility</p:attrName>
                                        </p:attrNameLst>
                                      </p:cBhvr>
                                      <p:to>
                                        <p:strVal val="visible"/>
                                      </p:to>
                                    </p:set>
                                    <p:animEffect filter="dissolve" transition="in">
                                      <p:cBhvr additive="repl">
                                        <p:cTn id="154" dur="500"/>
                                        <p:tgtEl>
                                          <p:spTgt spid="454"/>
                                        </p:tgtEl>
                                      </p:cBhvr>
                                    </p:animEffect>
                                  </p:childTnLst>
                                </p:cTn>
                              </p:par>
                              <p:par>
                                <p:cTn id="155" nodeType="withEffect" fill="hold" presetClass="entr" presetID="12" presetSubtype="4">
                                  <p:stCondLst>
                                    <p:cond delay="0"/>
                                  </p:stCondLst>
                                  <p:childTnLst>
                                    <p:set>
                                      <p:cBhvr>
                                        <p:cTn id="156" dur="1" fill="hold">
                                          <p:stCondLst>
                                            <p:cond delay="0"/>
                                          </p:stCondLst>
                                        </p:cTn>
                                        <p:tgtEl>
                                          <p:spTgt spid="472"/>
                                        </p:tgtEl>
                                        <p:attrNameLst>
                                          <p:attrName>style.visibility</p:attrName>
                                        </p:attrNameLst>
                                      </p:cBhvr>
                                      <p:to>
                                        <p:strVal val="visible"/>
                                      </p:to>
                                    </p:set>
                                    <p:anim calcmode="lin" valueType="num">
                                      <p:cBhvr additive="repl">
                                        <p:cTn id="157" dur="500"/>
                                        <p:tgtEl>
                                          <p:spTgt spid="472"/>
                                        </p:tgtEl>
                                        <p:attrNameLst>
                                          <p:attrName>ppt_y</p:attrName>
                                        </p:attrNameLst>
                                      </p:cBhvr>
                                      <p:tavLst>
                                        <p:tav tm="0">
                                          <p:val>
                                            <p:strVal val="#ppt_y+#ppt_h*1.125000"/>
                                          </p:val>
                                        </p:tav>
                                        <p:tav tm="100000">
                                          <p:val>
                                            <p:strVal val="#ppt_y"/>
                                          </p:val>
                                        </p:tav>
                                      </p:tavLst>
                                    </p:anim>
                                    <p:animEffect filter="wipe(up)" transition="in">
                                      <p:cBhvr additive="repl">
                                        <p:cTn id="158" dur="500"/>
                                        <p:tgtEl>
                                          <p:spTgt spid="472"/>
                                        </p:tgtEl>
                                      </p:cBhvr>
                                    </p:animEffect>
                                  </p:childTnLst>
                                </p:cTn>
                              </p:par>
                              <p:par>
                                <p:cTn id="159" nodeType="withEffect" fill="hold" presetClass="entr" presetID="9">
                                  <p:stCondLst>
                                    <p:cond delay="0"/>
                                  </p:stCondLst>
                                  <p:childTnLst>
                                    <p:set>
                                      <p:cBhvr>
                                        <p:cTn id="160" dur="1" fill="hold">
                                          <p:stCondLst>
                                            <p:cond delay="0"/>
                                          </p:stCondLst>
                                        </p:cTn>
                                        <p:tgtEl>
                                          <p:spTgt spid="458"/>
                                        </p:tgtEl>
                                        <p:attrNameLst>
                                          <p:attrName>style.visibility</p:attrName>
                                        </p:attrNameLst>
                                      </p:cBhvr>
                                      <p:to>
                                        <p:strVal val="visible"/>
                                      </p:to>
                                    </p:set>
                                    <p:animEffect filter="dissolve" transition="in">
                                      <p:cBhvr additive="repl">
                                        <p:cTn id="161" dur="500"/>
                                        <p:tgtEl>
                                          <p:spTgt spid="458"/>
                                        </p:tgtEl>
                                      </p:cBhvr>
                                    </p:animEffec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9">
                                  <p:stCondLst>
                                    <p:cond delay="0"/>
                                  </p:stCondLst>
                                  <p:childTnLst>
                                    <p:set>
                                      <p:cBhvr>
                                        <p:cTn id="165" dur="1" fill="hold">
                                          <p:stCondLst>
                                            <p:cond delay="0"/>
                                          </p:stCondLst>
                                        </p:cTn>
                                        <p:tgtEl>
                                          <p:spTgt spid="450"/>
                                        </p:tgtEl>
                                        <p:attrNameLst>
                                          <p:attrName>style.visibility</p:attrName>
                                        </p:attrNameLst>
                                      </p:cBhvr>
                                      <p:to>
                                        <p:strVal val="visible"/>
                                      </p:to>
                                    </p:set>
                                    <p:animEffect filter="dissolve" transition="in">
                                      <p:cBhvr additive="repl">
                                        <p:cTn id="166" dur="500"/>
                                        <p:tgtEl>
                                          <p:spTgt spid="450"/>
                                        </p:tgtEl>
                                      </p:cBhvr>
                                    </p:animEffect>
                                  </p:childTnLst>
                                </p:cTn>
                              </p:par>
                              <p:par>
                                <p:cTn id="167" nodeType="withEffect" fill="hold" presetClass="entr" presetID="9">
                                  <p:stCondLst>
                                    <p:cond delay="0"/>
                                  </p:stCondLst>
                                  <p:childTnLst>
                                    <p:set>
                                      <p:cBhvr>
                                        <p:cTn id="168" dur="1" fill="hold">
                                          <p:stCondLst>
                                            <p:cond delay="0"/>
                                          </p:stCondLst>
                                        </p:cTn>
                                        <p:tgtEl>
                                          <p:spTgt spid="468"/>
                                        </p:tgtEl>
                                        <p:attrNameLst>
                                          <p:attrName>style.visibility</p:attrName>
                                        </p:attrNameLst>
                                      </p:cBhvr>
                                      <p:to>
                                        <p:strVal val="visible"/>
                                      </p:to>
                                    </p:set>
                                    <p:animEffect filter="dissolve" transition="in">
                                      <p:cBhvr additive="repl">
                                        <p:cTn id="169" dur="500"/>
                                        <p:tgtEl>
                                          <p:spTgt spid="468"/>
                                        </p:tgtEl>
                                      </p:cBhvr>
                                    </p:animEffect>
                                  </p:childTnLst>
                                </p:cTn>
                              </p:par>
                              <p:par>
                                <p:cTn id="170" nodeType="withEffect" fill="hold" presetClass="entr" presetID="9">
                                  <p:stCondLst>
                                    <p:cond delay="0"/>
                                  </p:stCondLst>
                                  <p:childTnLst>
                                    <p:set>
                                      <p:cBhvr>
                                        <p:cTn id="171" dur="1" fill="hold">
                                          <p:stCondLst>
                                            <p:cond delay="0"/>
                                          </p:stCondLst>
                                        </p:cTn>
                                        <p:tgtEl>
                                          <p:spTgt spid="470"/>
                                        </p:tgtEl>
                                        <p:attrNameLst>
                                          <p:attrName>style.visibility</p:attrName>
                                        </p:attrNameLst>
                                      </p:cBhvr>
                                      <p:to>
                                        <p:strVal val="visible"/>
                                      </p:to>
                                    </p:set>
                                    <p:animEffect filter="dissolve" transition="in">
                                      <p:cBhvr additive="repl">
                                        <p:cTn id="172" dur="500"/>
                                        <p:tgtEl>
                                          <p:spTgt spid="470"/>
                                        </p:tgtEl>
                                      </p:cBhvr>
                                    </p:animEffect>
                                  </p:childTnLst>
                                </p:cTn>
                              </p:par>
                              <p:par>
                                <p:cTn id="173" nodeType="withEffect" fill="hold" presetClass="entr" presetID="9">
                                  <p:stCondLst>
                                    <p:cond delay="0"/>
                                  </p:stCondLst>
                                  <p:childTnLst>
                                    <p:set>
                                      <p:cBhvr>
                                        <p:cTn id="174" dur="1" fill="hold">
                                          <p:stCondLst>
                                            <p:cond delay="0"/>
                                          </p:stCondLst>
                                        </p:cTn>
                                        <p:tgtEl>
                                          <p:spTgt spid="452"/>
                                        </p:tgtEl>
                                        <p:attrNameLst>
                                          <p:attrName>style.visibility</p:attrName>
                                        </p:attrNameLst>
                                      </p:cBhvr>
                                      <p:to>
                                        <p:strVal val="visible"/>
                                      </p:to>
                                    </p:set>
                                    <p:animEffect filter="dissolve" transition="in">
                                      <p:cBhvr additive="repl">
                                        <p:cTn id="175" dur="500"/>
                                        <p:tgtEl>
                                          <p:spTgt spid="452"/>
                                        </p:tgtEl>
                                      </p:cBhvr>
                                    </p:animEffec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9">
                                  <p:stCondLst>
                                    <p:cond delay="0"/>
                                  </p:stCondLst>
                                  <p:childTnLst>
                                    <p:set>
                                      <p:cBhvr>
                                        <p:cTn id="179" dur="1" fill="hold">
                                          <p:stCondLst>
                                            <p:cond delay="0"/>
                                          </p:stCondLst>
                                        </p:cTn>
                                        <p:tgtEl>
                                          <p:spTgt spid="453"/>
                                        </p:tgtEl>
                                        <p:attrNameLst>
                                          <p:attrName>style.visibility</p:attrName>
                                        </p:attrNameLst>
                                      </p:cBhvr>
                                      <p:to>
                                        <p:strVal val="visible"/>
                                      </p:to>
                                    </p:set>
                                    <p:animEffect filter="dissolve" transition="in">
                                      <p:cBhvr additive="repl">
                                        <p:cTn id="180" dur="500"/>
                                        <p:tgtEl>
                                          <p:spTgt spid="453"/>
                                        </p:tgtEl>
                                      </p:cBhvr>
                                    </p:animEffect>
                                  </p:childTnLst>
                                </p:cTn>
                              </p:par>
                              <p:par>
                                <p:cTn id="181" nodeType="withEffect" fill="hold" presetClass="entr" presetID="9">
                                  <p:stCondLst>
                                    <p:cond delay="0"/>
                                  </p:stCondLst>
                                  <p:childTnLst>
                                    <p:set>
                                      <p:cBhvr>
                                        <p:cTn id="182" dur="1" fill="hold">
                                          <p:stCondLst>
                                            <p:cond delay="0"/>
                                          </p:stCondLst>
                                        </p:cTn>
                                        <p:tgtEl>
                                          <p:spTgt spid="451"/>
                                        </p:tgtEl>
                                        <p:attrNameLst>
                                          <p:attrName>style.visibility</p:attrName>
                                        </p:attrNameLst>
                                      </p:cBhvr>
                                      <p:to>
                                        <p:strVal val="visible"/>
                                      </p:to>
                                    </p:set>
                                    <p:animEffect filter="dissolve" transition="in">
                                      <p:cBhvr additive="repl">
                                        <p:cTn id="183" dur="500"/>
                                        <p:tgtEl>
                                          <p:spTgt spid="451"/>
                                        </p:tgtEl>
                                      </p:cBhvr>
                                    </p:animEffect>
                                  </p:childTnLst>
                                </p:cTn>
                              </p:par>
                              <p:par>
                                <p:cTn id="184" nodeType="withEffect" fill="hold" presetClass="entr" presetID="9">
                                  <p:stCondLst>
                                    <p:cond delay="0"/>
                                  </p:stCondLst>
                                  <p:childTnLst>
                                    <p:set>
                                      <p:cBhvr>
                                        <p:cTn id="185" dur="1" fill="hold">
                                          <p:stCondLst>
                                            <p:cond delay="0"/>
                                          </p:stCondLst>
                                        </p:cTn>
                                        <p:tgtEl>
                                          <p:spTgt spid="471"/>
                                        </p:tgtEl>
                                        <p:attrNameLst>
                                          <p:attrName>style.visibility</p:attrName>
                                        </p:attrNameLst>
                                      </p:cBhvr>
                                      <p:to>
                                        <p:strVal val="visible"/>
                                      </p:to>
                                    </p:set>
                                    <p:animEffect filter="dissolve" transition="in">
                                      <p:cBhvr additive="repl">
                                        <p:cTn id="186" dur="500"/>
                                        <p:tgtEl>
                                          <p:spTgt spid="471"/>
                                        </p:tgtEl>
                                      </p:cBhvr>
                                    </p:animEffect>
                                  </p:childTnLst>
                                </p:cTn>
                              </p:par>
                              <p:par>
                                <p:cTn id="187" nodeType="withEffect" fill="hold" presetClass="entr" presetID="9">
                                  <p:stCondLst>
                                    <p:cond delay="0"/>
                                  </p:stCondLst>
                                  <p:childTnLst>
                                    <p:set>
                                      <p:cBhvr>
                                        <p:cTn id="188" dur="1" fill="hold">
                                          <p:stCondLst>
                                            <p:cond delay="0"/>
                                          </p:stCondLst>
                                        </p:cTn>
                                        <p:tgtEl>
                                          <p:spTgt spid="469"/>
                                        </p:tgtEl>
                                        <p:attrNameLst>
                                          <p:attrName>style.visibility</p:attrName>
                                        </p:attrNameLst>
                                      </p:cBhvr>
                                      <p:to>
                                        <p:strVal val="visible"/>
                                      </p:to>
                                    </p:set>
                                    <p:animEffect filter="dissolve" transition="in">
                                      <p:cBhvr additive="repl">
                                        <p:cTn id="189" dur="500"/>
                                        <p:tgtEl>
                                          <p:spTgt spid="469"/>
                                        </p:tgtEl>
                                      </p:cBhvr>
                                    </p:animEffect>
                                  </p:childTnLst>
                                </p:cTn>
                              </p:par>
                              <p:par>
                                <p:cTn id="190" nodeType="withEffect" fill="hold" presetClass="entr" presetID="9">
                                  <p:stCondLst>
                                    <p:cond delay="0"/>
                                  </p:stCondLst>
                                  <p:childTnLst>
                                    <p:set>
                                      <p:cBhvr>
                                        <p:cTn id="191" dur="1" fill="hold">
                                          <p:stCondLst>
                                            <p:cond delay="0"/>
                                          </p:stCondLst>
                                        </p:cTn>
                                        <p:tgtEl>
                                          <p:spTgt spid="463"/>
                                        </p:tgtEl>
                                        <p:attrNameLst>
                                          <p:attrName>style.visibility</p:attrName>
                                        </p:attrNameLst>
                                      </p:cBhvr>
                                      <p:to>
                                        <p:strVal val="visible"/>
                                      </p:to>
                                    </p:set>
                                    <p:animEffect filter="dissolve" transition="in">
                                      <p:cBhvr additive="repl">
                                        <p:cTn id="192" dur="500"/>
                                        <p:tgtEl>
                                          <p:spTgt spid="463"/>
                                        </p:tgtEl>
                                      </p:cBhvr>
                                    </p:animEffect>
                                  </p:childTnLst>
                                </p:cTn>
                              </p:par>
                              <p:par>
                                <p:cTn id="193" nodeType="withEffect" fill="hold" presetClass="entr" presetID="9">
                                  <p:stCondLst>
                                    <p:cond delay="0"/>
                                  </p:stCondLst>
                                  <p:childTnLst>
                                    <p:set>
                                      <p:cBhvr>
                                        <p:cTn id="194" dur="1" fill="hold">
                                          <p:stCondLst>
                                            <p:cond delay="0"/>
                                          </p:stCondLst>
                                        </p:cTn>
                                        <p:tgtEl>
                                          <p:spTgt spid="462"/>
                                        </p:tgtEl>
                                        <p:attrNameLst>
                                          <p:attrName>style.visibility</p:attrName>
                                        </p:attrNameLst>
                                      </p:cBhvr>
                                      <p:to>
                                        <p:strVal val="visible"/>
                                      </p:to>
                                    </p:set>
                                    <p:animEffect filter="dissolve" transition="in">
                                      <p:cBhvr additive="repl">
                                        <p:cTn id="195" dur="500"/>
                                        <p:tgtEl>
                                          <p:spTgt spid="462"/>
                                        </p:tgtEl>
                                      </p:cBhvr>
                                    </p:animEffect>
                                  </p:childTnLst>
                                </p:cTn>
                              </p:par>
                              <p:par>
                                <p:cTn id="196" nodeType="withEffect" fill="hold" presetClass="entr" presetID="9">
                                  <p:stCondLst>
                                    <p:cond delay="0"/>
                                  </p:stCondLst>
                                  <p:childTnLst>
                                    <p:set>
                                      <p:cBhvr>
                                        <p:cTn id="197" dur="1" fill="hold">
                                          <p:stCondLst>
                                            <p:cond delay="0"/>
                                          </p:stCondLst>
                                        </p:cTn>
                                        <p:tgtEl>
                                          <p:spTgt spid="461"/>
                                        </p:tgtEl>
                                        <p:attrNameLst>
                                          <p:attrName>style.visibility</p:attrName>
                                        </p:attrNameLst>
                                      </p:cBhvr>
                                      <p:to>
                                        <p:strVal val="visible"/>
                                      </p:to>
                                    </p:set>
                                    <p:animEffect filter="dissolve" transition="in">
                                      <p:cBhvr additive="repl">
                                        <p:cTn id="198" dur="500"/>
                                        <p:tgtEl>
                                          <p:spTgt spid="461"/>
                                        </p:tgtEl>
                                      </p:cBhvr>
                                    </p:animEffect>
                                  </p:childTnLst>
                                </p:cTn>
                              </p:par>
                              <p:par>
                                <p:cTn id="199" nodeType="withEffect" fill="hold" presetClass="entr" presetID="9">
                                  <p:stCondLst>
                                    <p:cond delay="0"/>
                                  </p:stCondLst>
                                  <p:childTnLst>
                                    <p:set>
                                      <p:cBhvr>
                                        <p:cTn id="200" dur="1" fill="hold">
                                          <p:stCondLst>
                                            <p:cond delay="0"/>
                                          </p:stCondLst>
                                        </p:cTn>
                                        <p:tgtEl>
                                          <p:spTgt spid="466"/>
                                        </p:tgtEl>
                                        <p:attrNameLst>
                                          <p:attrName>style.visibility</p:attrName>
                                        </p:attrNameLst>
                                      </p:cBhvr>
                                      <p:to>
                                        <p:strVal val="visible"/>
                                      </p:to>
                                    </p:set>
                                    <p:animEffect filter="dissolve" transition="in">
                                      <p:cBhvr additive="repl">
                                        <p:cTn id="201" dur="500"/>
                                        <p:tgtEl>
                                          <p:spTgt spid="466"/>
                                        </p:tgtEl>
                                      </p:cBhvr>
                                    </p:animEffect>
                                  </p:childTnLst>
                                </p:cTn>
                              </p:par>
                              <p:par>
                                <p:cTn id="202" nodeType="withEffect" fill="hold" presetClass="entr" presetID="9">
                                  <p:stCondLst>
                                    <p:cond delay="0"/>
                                  </p:stCondLst>
                                  <p:childTnLst>
                                    <p:set>
                                      <p:cBhvr>
                                        <p:cTn id="203" dur="1" fill="hold">
                                          <p:stCondLst>
                                            <p:cond delay="0"/>
                                          </p:stCondLst>
                                        </p:cTn>
                                        <p:tgtEl>
                                          <p:spTgt spid="467"/>
                                        </p:tgtEl>
                                        <p:attrNameLst>
                                          <p:attrName>style.visibility</p:attrName>
                                        </p:attrNameLst>
                                      </p:cBhvr>
                                      <p:to>
                                        <p:strVal val="visible"/>
                                      </p:to>
                                    </p:set>
                                    <p:animEffect filter="dissolve" transition="in">
                                      <p:cBhvr additive="repl">
                                        <p:cTn id="204" dur="500"/>
                                        <p:tgtEl>
                                          <p:spTgt spid="467"/>
                                        </p:tgtEl>
                                      </p:cBhvr>
                                    </p:animEffec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9">
                                  <p:stCondLst>
                                    <p:cond delay="0"/>
                                  </p:stCondLst>
                                  <p:childTnLst>
                                    <p:set>
                                      <p:cBhvr>
                                        <p:cTn id="208" dur="1" fill="hold">
                                          <p:stCondLst>
                                            <p:cond delay="0"/>
                                          </p:stCondLst>
                                        </p:cTn>
                                        <p:tgtEl>
                                          <p:spTgt spid="457"/>
                                        </p:tgtEl>
                                        <p:attrNameLst>
                                          <p:attrName>style.visibility</p:attrName>
                                        </p:attrNameLst>
                                      </p:cBhvr>
                                      <p:to>
                                        <p:strVal val="visible"/>
                                      </p:to>
                                    </p:set>
                                    <p:animEffect filter="dissolve" transition="in">
                                      <p:cBhvr additive="repl">
                                        <p:cTn id="209" dur="500"/>
                                        <p:tgtEl>
                                          <p:spTgt spid="45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LDAP User Authentication </a:t>
            </a:r>
            <a:endParaRPr b="0" lang="fr-FR" sz="3600" spc="-1" strike="noStrike">
              <a:latin typeface="Arial"/>
            </a:endParaRPr>
          </a:p>
        </p:txBody>
      </p:sp>
      <p:sp>
        <p:nvSpPr>
          <p:cNvPr id="642" name="CustomShape 2"/>
          <p:cNvSpPr/>
          <p:nvPr/>
        </p:nvSpPr>
        <p:spPr>
          <a:xfrm>
            <a:off x="731520" y="1067760"/>
            <a:ext cx="13166640" cy="80830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supports user authentication via client certificates or via username/password.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Username/password authentication is performed by a Login Identity Provider.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The Login Identity Provider is a pluggable mechanism for authenticating users via their username/password.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Which Login Identity Provider to use is configured in two properties in the nifi.properties file.</a:t>
            </a:r>
            <a:endParaRPr b="0" lang="fr-FR" sz="2200" spc="-1" strike="noStrike">
              <a:latin typeface="Arial"/>
            </a:endParaRPr>
          </a:p>
          <a:p>
            <a:pPr lvl="1" marL="891720" indent="-342360">
              <a:lnSpc>
                <a:spcPct val="140000"/>
              </a:lnSpc>
              <a:buClr>
                <a:srgbClr val="3fae2a"/>
              </a:buClr>
              <a:buFont typeface="Arial"/>
              <a:buChar char="•"/>
            </a:pPr>
            <a:r>
              <a:rPr b="1" i="1" lang="fr-FR" sz="2200" spc="-1" strike="noStrike">
                <a:solidFill>
                  <a:srgbClr val="000000"/>
                </a:solidFill>
                <a:latin typeface="Calibri"/>
                <a:ea typeface="DejaVu Sans"/>
              </a:rPr>
              <a:t>nifi.login.identity.provider.configuration.file</a:t>
            </a:r>
            <a:r>
              <a:rPr b="1" lang="fr-FR" sz="2200" spc="-1" strike="noStrike">
                <a:solidFill>
                  <a:srgbClr val="000000"/>
                </a:solidFill>
                <a:latin typeface="Calibri"/>
                <a:ea typeface="DejaVu Sans"/>
              </a:rPr>
              <a:t> </a:t>
            </a:r>
            <a:r>
              <a:rPr b="0" lang="fr-FR" sz="2200" spc="-1" strike="noStrike">
                <a:solidFill>
                  <a:srgbClr val="000000"/>
                </a:solidFill>
                <a:latin typeface="Calibri"/>
                <a:ea typeface="DejaVu Sans"/>
              </a:rPr>
              <a:t>: property specifies the configuration file for Login Identity Providers. </a:t>
            </a:r>
            <a:endParaRPr b="0" lang="fr-FR" sz="2200" spc="-1" strike="noStrike">
              <a:latin typeface="Arial"/>
            </a:endParaRPr>
          </a:p>
          <a:p>
            <a:pPr lvl="1" marL="891720" indent="-342360">
              <a:lnSpc>
                <a:spcPct val="140000"/>
              </a:lnSpc>
              <a:buClr>
                <a:srgbClr val="3fae2a"/>
              </a:buClr>
              <a:buFont typeface="Arial"/>
              <a:buChar char="•"/>
            </a:pPr>
            <a:r>
              <a:rPr b="1" i="1" lang="fr-FR" sz="2200" spc="-1" strike="noStrike">
                <a:solidFill>
                  <a:srgbClr val="000000"/>
                </a:solidFill>
                <a:latin typeface="Calibri"/>
                <a:ea typeface="DejaVu Sans"/>
              </a:rPr>
              <a:t>nifi.security.user.login.identity.provider</a:t>
            </a:r>
            <a:r>
              <a:rPr b="0" lang="fr-FR" sz="2200" spc="-1" strike="noStrike">
                <a:solidFill>
                  <a:srgbClr val="000000"/>
                </a:solidFill>
                <a:latin typeface="Calibri"/>
                <a:ea typeface="DejaVu Sans"/>
              </a:rPr>
              <a:t> : property indicates which of the configured Login Identity Provider should be used.</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Set </a:t>
            </a:r>
            <a:r>
              <a:rPr b="1" lang="fr-FR" sz="2200" spc="-1" strike="noStrike">
                <a:solidFill>
                  <a:srgbClr val="000000"/>
                </a:solidFill>
                <a:latin typeface="Calibri"/>
                <a:ea typeface="DejaVu Sans"/>
              </a:rPr>
              <a:t>nifi.security.user.login.identity.provider=ldap-provider </a:t>
            </a:r>
            <a:r>
              <a:rPr b="0" lang="fr-FR" sz="2200" spc="-1" strike="noStrike">
                <a:solidFill>
                  <a:srgbClr val="000000"/>
                </a:solidFill>
                <a:latin typeface="Calibri"/>
                <a:ea typeface="DejaVu Sans"/>
              </a:rPr>
              <a:t>to use LDAP authentication </a:t>
            </a:r>
            <a:endParaRPr b="0" lang="fr-FR" sz="2200" spc="-1" strike="noStrike">
              <a:latin typeface="Arial"/>
            </a:endParaRPr>
          </a:p>
          <a:p>
            <a:pPr marL="548640">
              <a:lnSpc>
                <a:spcPct val="140000"/>
              </a:lnSpc>
            </a:pP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does not perform user authentication over HTTP. Using HTTP all users will be granted all roles.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You can Configure It Manually or via Ambari</a:t>
            </a:r>
            <a:endParaRPr b="0" lang="fr-FR" sz="2200" spc="-1" strike="noStrike">
              <a:latin typeface="Arial"/>
            </a:endParaRPr>
          </a:p>
          <a:p>
            <a:pPr>
              <a:lnSpc>
                <a:spcPct val="140000"/>
              </a:lnSpc>
            </a:pPr>
            <a:endParaRPr b="0" lang="fr-FR" sz="2200" spc="-1" strike="noStrike">
              <a:latin typeface="Arial"/>
            </a:endParaRPr>
          </a:p>
        </p:txBody>
      </p:sp>
    </p:spTree>
  </p:cSld>
  <p:timing>
    <p:tnLst>
      <p:par>
        <p:cTn id="477" dur="indefinite" restart="never" nodeType="tmRoot">
          <p:childTnLst>
            <p:seq>
              <p:cTn id="478"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LDAP User Authentication </a:t>
            </a:r>
            <a:endParaRPr b="0" lang="fr-FR" sz="3600" spc="-1" strike="noStrike">
              <a:latin typeface="Arial"/>
            </a:endParaRPr>
          </a:p>
        </p:txBody>
      </p:sp>
      <p:pic>
        <p:nvPicPr>
          <p:cNvPr id="644" name="Picture 3" descr=""/>
          <p:cNvPicPr/>
          <p:nvPr/>
        </p:nvPicPr>
        <p:blipFill>
          <a:blip r:embed="rId1"/>
          <a:srcRect l="0" t="55234" r="49147" b="0"/>
          <a:stretch/>
        </p:blipFill>
        <p:spPr>
          <a:xfrm>
            <a:off x="514440" y="1356480"/>
            <a:ext cx="6392880" cy="25743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45" name="Picture 5" descr=""/>
          <p:cNvPicPr/>
          <p:nvPr/>
        </p:nvPicPr>
        <p:blipFill>
          <a:blip r:embed="rId2"/>
          <a:srcRect l="21721" t="33800" r="17127" b="3777"/>
          <a:stretch/>
        </p:blipFill>
        <p:spPr>
          <a:xfrm>
            <a:off x="5978160" y="2550600"/>
            <a:ext cx="6947640" cy="42069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46" name="Picture 6" descr=""/>
          <p:cNvPicPr/>
          <p:nvPr/>
        </p:nvPicPr>
        <p:blipFill>
          <a:blip r:embed="rId3"/>
          <a:srcRect l="31464" t="10758" r="33225" b="51608"/>
          <a:stretch/>
        </p:blipFill>
        <p:spPr>
          <a:xfrm>
            <a:off x="1202040" y="5261400"/>
            <a:ext cx="4784400" cy="231264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47" name="CustomShape 2"/>
          <p:cNvSpPr/>
          <p:nvPr/>
        </p:nvSpPr>
        <p:spPr>
          <a:xfrm>
            <a:off x="9691200" y="2063880"/>
            <a:ext cx="3396240" cy="8863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login identity details, details to connect to ldap server</a:t>
            </a:r>
            <a:endParaRPr b="0" lang="fr-FR" sz="1700" spc="-1" strike="noStrike">
              <a:latin typeface="Arial"/>
            </a:endParaRPr>
          </a:p>
        </p:txBody>
      </p:sp>
      <p:sp>
        <p:nvSpPr>
          <p:cNvPr id="648" name="CustomShape 3"/>
          <p:cNvSpPr/>
          <p:nvPr/>
        </p:nvSpPr>
        <p:spPr>
          <a:xfrm flipV="1">
            <a:off x="2982960" y="3333240"/>
            <a:ext cx="644760" cy="8377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49" name="CustomShape 4"/>
          <p:cNvSpPr/>
          <p:nvPr/>
        </p:nvSpPr>
        <p:spPr>
          <a:xfrm>
            <a:off x="1284480" y="4172400"/>
            <a:ext cx="3396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Set login identity provider as ldap</a:t>
            </a:r>
            <a:endParaRPr b="0" lang="fr-FR" sz="1700" spc="-1" strike="noStrike">
              <a:latin typeface="Arial"/>
            </a:endParaRPr>
          </a:p>
        </p:txBody>
      </p:sp>
      <p:sp>
        <p:nvSpPr>
          <p:cNvPr id="650" name="CustomShape 5"/>
          <p:cNvSpPr/>
          <p:nvPr/>
        </p:nvSpPr>
        <p:spPr>
          <a:xfrm flipH="1">
            <a:off x="9888120" y="2697840"/>
            <a:ext cx="1500120" cy="12132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51" name="CustomShape 6"/>
          <p:cNvSpPr/>
          <p:nvPr/>
        </p:nvSpPr>
        <p:spPr>
          <a:xfrm flipH="1" flipV="1">
            <a:off x="5668920" y="6870960"/>
            <a:ext cx="2499480" cy="2869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52" name="CustomShape 7"/>
          <p:cNvSpPr/>
          <p:nvPr/>
        </p:nvSpPr>
        <p:spPr>
          <a:xfrm>
            <a:off x="6471360" y="7159320"/>
            <a:ext cx="3396240" cy="8863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Restart NiFi, login as admin and create User in NiFi and assign rules.</a:t>
            </a:r>
            <a:endParaRPr b="0" lang="fr-FR" sz="1700" spc="-1" strike="noStrike">
              <a:latin typeface="Arial"/>
            </a:endParaRPr>
          </a:p>
        </p:txBody>
      </p:sp>
    </p:spTree>
  </p:cSld>
  <p:timing>
    <p:tnLst>
      <p:par>
        <p:cTn id="479" dur="indefinite" restart="never" nodeType="tmRoot">
          <p:childTnLst>
            <p:seq>
              <p:cTn id="480"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731880" y="52128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LDAP User Authentication Configuration</a:t>
            </a:r>
            <a:endParaRPr b="0" lang="fr-FR" sz="3600" spc="-1" strike="noStrike">
              <a:latin typeface="Arial"/>
            </a:endParaRPr>
          </a:p>
        </p:txBody>
      </p:sp>
      <p:graphicFrame>
        <p:nvGraphicFramePr>
          <p:cNvPr id="654" name="Table 2"/>
          <p:cNvGraphicFramePr/>
          <p:nvPr/>
        </p:nvGraphicFramePr>
        <p:xfrm>
          <a:off x="637560" y="1074960"/>
          <a:ext cx="13201200" cy="6230160"/>
        </p:xfrm>
        <a:graphic>
          <a:graphicData uri="http://schemas.openxmlformats.org/drawingml/2006/table">
            <a:tbl>
              <a:tblPr/>
              <a:tblGrid>
                <a:gridCol w="4155840"/>
                <a:gridCol w="9045720"/>
              </a:tblGrid>
              <a:tr h="494640">
                <a:tc>
                  <a:txBody>
                    <a:bodyPr lIns="109440" rIns="109440"/>
                    <a:p>
                      <a:pPr>
                        <a:lnSpc>
                          <a:spcPct val="100000"/>
                        </a:lnSpc>
                      </a:pPr>
                      <a:r>
                        <a:rPr b="1" lang="fr-FR" sz="2600" spc="-1" strike="noStrike">
                          <a:solidFill>
                            <a:srgbClr val="1e1e1e"/>
                          </a:solidFill>
                          <a:latin typeface="Calibri"/>
                        </a:rPr>
                        <a:t>Property Name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09440" rIns="109440"/>
                    <a:p>
                      <a:pPr>
                        <a:lnSpc>
                          <a:spcPct val="100000"/>
                        </a:lnSpc>
                      </a:pPr>
                      <a:r>
                        <a:rPr b="1" lang="fr-FR" sz="2600" spc="-1" strike="noStrike">
                          <a:solidFill>
                            <a:srgbClr val="1e1e1e"/>
                          </a:solidFill>
                          <a:latin typeface="Calibri"/>
                        </a:rPr>
                        <a:t>Description</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r>
              <a:tr h="305280">
                <a:tc>
                  <a:txBody>
                    <a:bodyPr lIns="15120" rIns="15120"/>
                    <a:p>
                      <a:pPr>
                        <a:lnSpc>
                          <a:spcPct val="100000"/>
                        </a:lnSpc>
                      </a:pPr>
                      <a:r>
                        <a:rPr b="0" lang="fr-FR" sz="1400" spc="-1" strike="noStrike">
                          <a:solidFill>
                            <a:srgbClr val="000000"/>
                          </a:solidFill>
                          <a:latin typeface="Courier New"/>
                        </a:rPr>
                        <a:t>Authentication Strategy</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How the connection to the LDAP server is authenticated. </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Manager DN</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The DN of the manager that is used to bind to the LDAP server to search for users.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Manager Password</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The password of the manager that is used to bind to the LDAP server to search for users.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TLS - Keystore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Path to the Keystore that is used when connecting to LDAP using START_TLS.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TLS - Keystore Password</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Password for the Keystore that is used when connecting to LDAP using START_TLS.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TLS - Keystore Type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Type of the Keystore that is used when connecting to LDAP using START_TLS (i.e. JKS or PKCS12).</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TLS - Truststore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Path to the Truststore that is used when connecting to LDAP using START_TLS.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TLS - Truststore Password</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Password for the Truststore that is used when connecting to LDAP using START_TLS.</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TLS - Truststore Type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Type of the Truststore that is used when connecting to LDAP using START_TLS (i.e. JKS or PKCS12).</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TLS - Client Auth</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Client authentication policy when connecting to LDAP using START_TLS. </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TLS - Protocol</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Protocol to use when connecting to LDAP using START_TLS. (i.e. TLS, TLSv1.1, TLSv1.2, etc).</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509400">
                <a:tc>
                  <a:txBody>
                    <a:bodyPr lIns="15120" rIns="15120"/>
                    <a:p>
                      <a:pPr>
                        <a:lnSpc>
                          <a:spcPct val="100000"/>
                        </a:lnSpc>
                      </a:pPr>
                      <a:r>
                        <a:rPr b="0" lang="fr-FR" sz="1400" spc="-1" strike="noStrike">
                          <a:solidFill>
                            <a:srgbClr val="000000"/>
                          </a:solidFill>
                          <a:latin typeface="Courier New"/>
                        </a:rPr>
                        <a:t>TLS - Shutdown Gracefully</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Specifies whether the TLS should be shut down gracefully before the target context is closed. Defaults to false.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8720">
                <a:tc>
                  <a:txBody>
                    <a:bodyPr lIns="15120" rIns="15120"/>
                    <a:p>
                      <a:pPr>
                        <a:lnSpc>
                          <a:spcPct val="100000"/>
                        </a:lnSpc>
                      </a:pPr>
                      <a:r>
                        <a:rPr b="0" lang="fr-FR" sz="1400" spc="-1" strike="noStrike">
                          <a:solidFill>
                            <a:srgbClr val="000000"/>
                          </a:solidFill>
                          <a:latin typeface="Courier New"/>
                        </a:rPr>
                        <a:t>Referral Strategy</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Strategy for handling referrals. Possible values are FOLLOW, IGNORE, THROW.</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78720">
                <a:tc>
                  <a:txBody>
                    <a:bodyPr lIns="15120" rIns="15120"/>
                    <a:p>
                      <a:pPr>
                        <a:lnSpc>
                          <a:spcPct val="100000"/>
                        </a:lnSpc>
                      </a:pPr>
                      <a:r>
                        <a:rPr b="0" lang="fr-FR" sz="1400" spc="-1" strike="noStrike">
                          <a:solidFill>
                            <a:srgbClr val="000000"/>
                          </a:solidFill>
                          <a:latin typeface="Courier New"/>
                        </a:rPr>
                        <a:t>Url</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5120" rIns="15120"/>
                    <a:p>
                      <a:pPr>
                        <a:lnSpc>
                          <a:spcPct val="100000"/>
                        </a:lnSpc>
                      </a:pPr>
                      <a:r>
                        <a:rPr b="0" lang="fr-FR" sz="1400" spc="-1" strike="noStrike">
                          <a:solidFill>
                            <a:srgbClr val="000000"/>
                          </a:solidFill>
                          <a:latin typeface="Inherit"/>
                        </a:rPr>
                        <a:t>Url of the LDAP servier (i.e. ldap://&lt;hostname&gt;:&lt;port&gt;).</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376200">
                <a:tc>
                  <a:txBody>
                    <a:bodyPr lIns="15120" rIns="15120"/>
                    <a:p>
                      <a:pPr>
                        <a:lnSpc>
                          <a:spcPct val="100000"/>
                        </a:lnSpc>
                      </a:pPr>
                      <a:r>
                        <a:rPr b="0" lang="fr-FR" sz="1400" spc="-1" strike="noStrike">
                          <a:solidFill>
                            <a:srgbClr val="000000"/>
                          </a:solidFill>
                          <a:latin typeface="Courier New"/>
                        </a:rPr>
                        <a:t>User Search Base</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5120" rIns="15120"/>
                    <a:p>
                      <a:pPr>
                        <a:lnSpc>
                          <a:spcPct val="100000"/>
                        </a:lnSpc>
                      </a:pPr>
                      <a:r>
                        <a:rPr b="0" lang="fr-FR" sz="1400" spc="-1" strike="noStrike">
                          <a:solidFill>
                            <a:srgbClr val="000000"/>
                          </a:solidFill>
                          <a:latin typeface="Inherit"/>
                        </a:rPr>
                        <a:t>Base DN for searching for users (i.e. CN=Users,DC=example,DC=com).</a:t>
                      </a:r>
                      <a:endParaRPr b="0" lang="fr-FR" sz="1400" spc="-1" strike="noStrike">
                        <a:latin typeface="Arial"/>
                      </a:endParaRPr>
                    </a:p>
                  </a:txBody>
                  <a:tcPr marL="15120" marR="1512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bl>
          </a:graphicData>
        </a:graphic>
      </p:graphicFrame>
      <p:sp>
        <p:nvSpPr>
          <p:cNvPr id="655" name="CustomShape 3"/>
          <p:cNvSpPr/>
          <p:nvPr/>
        </p:nvSpPr>
        <p:spPr>
          <a:xfrm>
            <a:off x="6272640" y="3893040"/>
            <a:ext cx="221040" cy="448560"/>
          </a:xfrm>
          <a:prstGeom prst="rect">
            <a:avLst/>
          </a:prstGeom>
          <a:noFill/>
          <a:ln>
            <a:noFill/>
          </a:ln>
        </p:spPr>
        <p:style>
          <a:lnRef idx="0"/>
          <a:fillRef idx="0"/>
          <a:effectRef idx="0"/>
          <a:fontRef idx="minor"/>
        </p:style>
      </p:sp>
    </p:spTree>
  </p:cSld>
  <p:timing>
    <p:tnLst>
      <p:par>
        <p:cTn id="481" dur="indefinite" restart="never" nodeType="tmRoot">
          <p:childTnLst>
            <p:seq>
              <p:cTn id="482"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841320" y="3337200"/>
            <a:ext cx="11924280" cy="95544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Kerberos User Authentication</a:t>
            </a:r>
            <a:endParaRPr b="0" lang="fr-FR" sz="7100" spc="-1" strike="noStrike">
              <a:latin typeface="Arial"/>
            </a:endParaRPr>
          </a:p>
        </p:txBody>
      </p:sp>
    </p:spTree>
  </p:cSld>
  <p:transition spd="med">
    <p:fade/>
  </p:transition>
  <p:timing>
    <p:tnLst>
      <p:par>
        <p:cTn id="483" dur="indefinite" restart="never" nodeType="tmRoot">
          <p:childTnLst>
            <p:seq>
              <p:cTn id="484"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Kerberos User Authentication </a:t>
            </a:r>
            <a:endParaRPr b="0" lang="fr-FR" sz="3600" spc="-1" strike="noStrike">
              <a:latin typeface="Arial"/>
            </a:endParaRPr>
          </a:p>
        </p:txBody>
      </p:sp>
      <p:sp>
        <p:nvSpPr>
          <p:cNvPr id="658" name="CustomShape 2"/>
          <p:cNvSpPr/>
          <p:nvPr/>
        </p:nvSpPr>
        <p:spPr>
          <a:xfrm>
            <a:off x="731520" y="1067760"/>
            <a:ext cx="13166640" cy="433044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can be configured to use Kerberos SPNEGO (or "Kerberos Service") for authentication</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NiFi will only respond to Kerberos SPNEGO negotiation over an HTTPS connection. </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Which Login Identity Provider to use is configured in two properties in the </a:t>
            </a:r>
            <a:r>
              <a:rPr b="1" lang="fr-FR" sz="2200" spc="-1" strike="noStrike">
                <a:solidFill>
                  <a:srgbClr val="000000"/>
                </a:solidFill>
                <a:latin typeface="Calibri"/>
                <a:ea typeface="DejaVu Sans"/>
              </a:rPr>
              <a:t>nifi.properties</a:t>
            </a:r>
            <a:r>
              <a:rPr b="0" lang="fr-FR" sz="2200" spc="-1" strike="noStrike">
                <a:solidFill>
                  <a:srgbClr val="000000"/>
                </a:solidFill>
                <a:latin typeface="Calibri"/>
                <a:ea typeface="DejaVu Sans"/>
              </a:rPr>
              <a:t> file.</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Set </a:t>
            </a:r>
            <a:r>
              <a:rPr b="1" lang="fr-FR" sz="2200" spc="-1" strike="noStrike">
                <a:solidFill>
                  <a:srgbClr val="000000"/>
                </a:solidFill>
                <a:latin typeface="Calibri"/>
                <a:ea typeface="DejaVu Sans"/>
              </a:rPr>
              <a:t>nifi.security.user.login.identity.provider=kerberos-provider </a:t>
            </a:r>
            <a:r>
              <a:rPr b="0" lang="fr-FR" sz="2200" spc="-1" strike="noStrike">
                <a:solidFill>
                  <a:srgbClr val="000000"/>
                </a:solidFill>
                <a:latin typeface="Calibri"/>
                <a:ea typeface="DejaVu Sans"/>
              </a:rPr>
              <a:t>to use Kerberos authentication.</a:t>
            </a:r>
            <a:endParaRPr b="0" lang="fr-FR" sz="2200" spc="-1" strike="noStrike">
              <a:latin typeface="Arial"/>
            </a:endParaRPr>
          </a:p>
          <a:p>
            <a:pPr lvl="1" marL="891720" indent="-342360">
              <a:lnSpc>
                <a:spcPct val="140000"/>
              </a:lnSpc>
              <a:buClr>
                <a:srgbClr val="3fae2a"/>
              </a:buClr>
              <a:buFont typeface="Arial"/>
              <a:buChar char="•"/>
            </a:pPr>
            <a:r>
              <a:rPr b="0" lang="fr-FR" sz="2200" spc="-1" strike="noStrike">
                <a:solidFill>
                  <a:srgbClr val="000000"/>
                </a:solidFill>
                <a:latin typeface="Calibri"/>
                <a:ea typeface="DejaVu Sans"/>
              </a:rPr>
              <a:t>Set</a:t>
            </a:r>
            <a:r>
              <a:rPr b="1" lang="fr-FR" sz="2200" spc="-1" strike="noStrike">
                <a:solidFill>
                  <a:srgbClr val="000000"/>
                </a:solidFill>
                <a:latin typeface="Calibri"/>
                <a:ea typeface="DejaVu Sans"/>
              </a:rPr>
              <a:t> nifi.login.identity.provider.configuration.file=./conf/login-identity-providers.xml </a:t>
            </a:r>
            <a:r>
              <a:rPr b="0" lang="fr-FR" sz="2200" spc="-1" strike="noStrike">
                <a:solidFill>
                  <a:srgbClr val="000000"/>
                </a:solidFill>
                <a:latin typeface="Calibri"/>
                <a:ea typeface="DejaVu Sans"/>
              </a:rPr>
              <a:t>to point to login identity provider file.</a:t>
            </a:r>
            <a:endParaRPr b="0" lang="fr-FR" sz="2200" spc="-1" strike="noStrike">
              <a:latin typeface="Arial"/>
            </a:endParaRPr>
          </a:p>
          <a:p>
            <a:pPr marL="548640">
              <a:lnSpc>
                <a:spcPct val="140000"/>
              </a:lnSpc>
            </a:pPr>
            <a:endParaRPr b="0" lang="fr-FR" sz="2200" spc="-1" strike="noStrike">
              <a:latin typeface="Arial"/>
            </a:endParaRPr>
          </a:p>
        </p:txBody>
      </p:sp>
      <p:sp>
        <p:nvSpPr>
          <p:cNvPr id="659" name="CustomShape 3"/>
          <p:cNvSpPr/>
          <p:nvPr/>
        </p:nvSpPr>
        <p:spPr>
          <a:xfrm>
            <a:off x="3717720" y="3893040"/>
            <a:ext cx="221040" cy="448560"/>
          </a:xfrm>
          <a:prstGeom prst="rect">
            <a:avLst/>
          </a:prstGeom>
          <a:noFill/>
          <a:ln>
            <a:noFill/>
          </a:ln>
        </p:spPr>
        <p:style>
          <a:lnRef idx="0"/>
          <a:fillRef idx="0"/>
          <a:effectRef idx="0"/>
          <a:fontRef idx="minor"/>
        </p:style>
      </p:sp>
      <p:graphicFrame>
        <p:nvGraphicFramePr>
          <p:cNvPr id="660" name="Table 4"/>
          <p:cNvGraphicFramePr/>
          <p:nvPr/>
        </p:nvGraphicFramePr>
        <p:xfrm>
          <a:off x="893880" y="4006440"/>
          <a:ext cx="11280240" cy="4112640"/>
        </p:xfrm>
        <a:graphic>
          <a:graphicData uri="http://schemas.openxmlformats.org/drawingml/2006/table">
            <a:tbl>
              <a:tblPr/>
              <a:tblGrid>
                <a:gridCol w="4251600"/>
                <a:gridCol w="7029000"/>
              </a:tblGrid>
              <a:tr h="505800">
                <a:tc>
                  <a:txBody>
                    <a:bodyPr lIns="109440" rIns="109440"/>
                    <a:p>
                      <a:pPr>
                        <a:lnSpc>
                          <a:spcPct val="100000"/>
                        </a:lnSpc>
                      </a:pPr>
                      <a:r>
                        <a:rPr b="1" lang="fr-FR" sz="2600" spc="-1" strike="noStrike">
                          <a:solidFill>
                            <a:srgbClr val="1e1e1e"/>
                          </a:solidFill>
                          <a:latin typeface="Calibri"/>
                        </a:rPr>
                        <a:t>Property Name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09440" rIns="109440"/>
                    <a:p>
                      <a:pPr>
                        <a:lnSpc>
                          <a:spcPct val="100000"/>
                        </a:lnSpc>
                      </a:pPr>
                      <a:r>
                        <a:rPr b="1" lang="fr-FR" sz="2600" spc="-1" strike="noStrike">
                          <a:solidFill>
                            <a:srgbClr val="1e1e1e"/>
                          </a:solidFill>
                          <a:latin typeface="Calibri"/>
                        </a:rPr>
                        <a:t>Description</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r>
              <a:tr h="901800">
                <a:tc>
                  <a:txBody>
                    <a:bodyPr lIns="109440" rIns="109440"/>
                    <a:p>
                      <a:pPr>
                        <a:lnSpc>
                          <a:spcPct val="100000"/>
                        </a:lnSpc>
                      </a:pPr>
                      <a:r>
                        <a:rPr b="0" lang="fr-FR" sz="2600" spc="-1" strike="noStrike">
                          <a:solidFill>
                            <a:srgbClr val="000000"/>
                          </a:solidFill>
                          <a:latin typeface="Calibri"/>
                        </a:rPr>
                        <a:t>nifi.kerberos.krb5.file</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The location of the krb5 file. [eg: /etc/krb5.conf]</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01800">
                <a:tc>
                  <a:txBody>
                    <a:bodyPr lIns="109440" rIns="109440"/>
                    <a:p>
                      <a:pPr>
                        <a:lnSpc>
                          <a:spcPct val="100000"/>
                        </a:lnSpc>
                      </a:pPr>
                      <a:r>
                        <a:rPr b="0" lang="fr-FR" sz="2600" spc="-1" strike="noStrike">
                          <a:solidFill>
                            <a:srgbClr val="000000"/>
                          </a:solidFill>
                          <a:latin typeface="Calibri"/>
                        </a:rPr>
                        <a:t>nifi.kerberos.service.principal</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The name of the NiFi Kerberos service principal. [ eg: nifi/HDF@EXAMPLE.COM]</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901800">
                <a:tc>
                  <a:txBody>
                    <a:bodyPr lIns="109440" rIns="109440"/>
                    <a:p>
                      <a:pPr>
                        <a:lnSpc>
                          <a:spcPct val="100000"/>
                        </a:lnSpc>
                      </a:pPr>
                      <a:r>
                        <a:rPr b="0" lang="fr-FR" sz="2600" spc="-1" strike="noStrike">
                          <a:solidFill>
                            <a:srgbClr val="000000"/>
                          </a:solidFill>
                          <a:latin typeface="Calibri"/>
                        </a:rPr>
                        <a:t>nifi.kerberos.keytab.location</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09440" rIns="109440"/>
                    <a:p>
                      <a:pPr>
                        <a:lnSpc>
                          <a:spcPct val="100000"/>
                        </a:lnSpc>
                      </a:pPr>
                      <a:r>
                        <a:rPr b="0" lang="fr-FR" sz="2600" spc="-1" strike="noStrike">
                          <a:solidFill>
                            <a:srgbClr val="000000"/>
                          </a:solidFill>
                          <a:latin typeface="Calibri"/>
                        </a:rPr>
                        <a:t>The file path of the NiFi Kerberos keytab. [ eg: /opt/nifi-HDF.keytab]</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01800">
                <a:tc>
                  <a:txBody>
                    <a:bodyPr lIns="109440" rIns="109440"/>
                    <a:p>
                      <a:pPr>
                        <a:lnSpc>
                          <a:spcPct val="100000"/>
                        </a:lnSpc>
                      </a:pPr>
                      <a:r>
                        <a:rPr b="0" lang="fr-FR" sz="2600" spc="-1" strike="noStrike">
                          <a:solidFill>
                            <a:srgbClr val="000000"/>
                          </a:solidFill>
                          <a:latin typeface="Calibri"/>
                        </a:rPr>
                        <a:t>nifi.kerberos.authentication.expiration</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09440" rIns="109440"/>
                    <a:p>
                      <a:pPr>
                        <a:lnSpc>
                          <a:spcPct val="100000"/>
                        </a:lnSpc>
                      </a:pPr>
                      <a:r>
                        <a:rPr b="0" lang="fr-FR" sz="2600" spc="-1" strike="noStrike">
                          <a:solidFill>
                            <a:srgbClr val="000000"/>
                          </a:solidFill>
                          <a:latin typeface="Calibri"/>
                        </a:rPr>
                        <a:t>The expiration duration of a Kerberos user authentication. [eg:12 hrs]</a:t>
                      </a:r>
                      <a:endParaRPr b="0" lang="fr-FR" sz="2600" spc="-1" strike="noStrike">
                        <a:latin typeface="Arial"/>
                      </a:endParaRPr>
                    </a:p>
                  </a:txBody>
                  <a:tcPr marL="109440" marR="10944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bl>
          </a:graphicData>
        </a:graphic>
      </p:graphicFrame>
    </p:spTree>
  </p:cSld>
  <p:timing>
    <p:tnLst>
      <p:par>
        <p:cTn id="485" dur="indefinite" restart="never" nodeType="tmRoot">
          <p:childTnLst>
            <p:seq>
              <p:cTn id="486"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Manually Configuring Kerberos User Authentication </a:t>
            </a:r>
            <a:endParaRPr b="0" lang="fr-FR" sz="3600" spc="-1" strike="noStrike">
              <a:latin typeface="Arial"/>
            </a:endParaRPr>
          </a:p>
        </p:txBody>
      </p:sp>
      <p:sp>
        <p:nvSpPr>
          <p:cNvPr id="662" name="CustomShape 2"/>
          <p:cNvSpPr/>
          <p:nvPr/>
        </p:nvSpPr>
        <p:spPr>
          <a:xfrm>
            <a:off x="693720" y="1352160"/>
            <a:ext cx="13166640" cy="278928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Below is an example and description of configuring a Login Identity Provider that integrates with a Kerberos Key Distribution Center (KDC) to authenticate users.</a:t>
            </a:r>
            <a:endParaRPr b="0" lang="fr-FR" sz="2200" spc="-1" strike="noStrike">
              <a:latin typeface="Arial"/>
            </a:endParaRPr>
          </a:p>
          <a:p>
            <a:pPr marL="343080" indent="-342360">
              <a:lnSpc>
                <a:spcPct val="140000"/>
              </a:lnSpc>
              <a:buClr>
                <a:srgbClr val="3fae2a"/>
              </a:buClr>
              <a:buFont typeface="Arial"/>
              <a:buChar char="•"/>
            </a:pPr>
            <a:r>
              <a:rPr b="0" lang="fr-FR" sz="2200" spc="-1" strike="noStrike">
                <a:solidFill>
                  <a:srgbClr val="000000"/>
                </a:solidFill>
                <a:latin typeface="Calibri"/>
                <a:ea typeface="DejaVu Sans"/>
              </a:rPr>
              <a:t>Configure </a:t>
            </a:r>
            <a:r>
              <a:rPr b="1" lang="fr-FR" sz="2200" spc="-1" strike="noStrike">
                <a:solidFill>
                  <a:srgbClr val="000000"/>
                </a:solidFill>
                <a:latin typeface="Calibri"/>
                <a:ea typeface="DejaVu Sans"/>
              </a:rPr>
              <a:t>./conf/login-identity-providers.xml </a:t>
            </a:r>
            <a:r>
              <a:rPr b="0" lang="fr-FR" sz="2200" spc="-1" strike="noStrike">
                <a:solidFill>
                  <a:srgbClr val="000000"/>
                </a:solidFill>
                <a:latin typeface="Calibri"/>
                <a:ea typeface="DejaVu Sans"/>
              </a:rPr>
              <a:t>as below to enable username/password authentication.</a:t>
            </a:r>
            <a:endParaRPr b="0" lang="fr-FR" sz="2200" spc="-1" strike="noStrike">
              <a:latin typeface="Arial"/>
            </a:endParaRPr>
          </a:p>
          <a:p>
            <a:pPr>
              <a:lnSpc>
                <a:spcPct val="100000"/>
              </a:lnSpc>
            </a:pPr>
            <a:endParaRPr b="0" lang="fr-FR" sz="2200" spc="-1" strike="noStrike">
              <a:latin typeface="Arial"/>
            </a:endParaRPr>
          </a:p>
          <a:p>
            <a:pPr>
              <a:lnSpc>
                <a:spcPct val="140000"/>
              </a:lnSpc>
            </a:pPr>
            <a:endParaRPr b="0" lang="fr-FR" sz="2200" spc="-1" strike="noStrike">
              <a:latin typeface="Arial"/>
            </a:endParaRPr>
          </a:p>
        </p:txBody>
      </p:sp>
      <p:pic>
        <p:nvPicPr>
          <p:cNvPr id="663" name="Picture 14" descr=""/>
          <p:cNvPicPr/>
          <p:nvPr/>
        </p:nvPicPr>
        <p:blipFill>
          <a:blip r:embed="rId1"/>
          <a:stretch/>
        </p:blipFill>
        <p:spPr>
          <a:xfrm>
            <a:off x="1156680" y="3123360"/>
            <a:ext cx="10624320" cy="3117240"/>
          </a:xfrm>
          <a:prstGeom prst="rect">
            <a:avLst/>
          </a:prstGeom>
          <a:ln>
            <a:noFill/>
          </a:ln>
        </p:spPr>
      </p:pic>
      <p:sp>
        <p:nvSpPr>
          <p:cNvPr id="664" name="CustomShape 3"/>
          <p:cNvSpPr/>
          <p:nvPr/>
        </p:nvSpPr>
        <p:spPr>
          <a:xfrm>
            <a:off x="44640" y="6552720"/>
            <a:ext cx="9236520" cy="760320"/>
          </a:xfrm>
          <a:prstGeom prst="rect">
            <a:avLst/>
          </a:prstGeom>
          <a:noFill/>
          <a:ln>
            <a:noFill/>
          </a:ln>
        </p:spPr>
        <p:style>
          <a:lnRef idx="0"/>
          <a:fillRef idx="0"/>
          <a:effectRef idx="0"/>
          <a:fontRef idx="minor"/>
        </p:style>
        <p:txBody>
          <a:bodyPr wrap="none" lIns="90000" rIns="90000" tIns="45000" bIns="45000"/>
          <a:p>
            <a:pPr marL="343080" indent="-342360">
              <a:lnSpc>
                <a:spcPct val="100000"/>
              </a:lnSpc>
              <a:buClr>
                <a:srgbClr val="3fae2a"/>
              </a:buClr>
              <a:buFont typeface="Arial"/>
              <a:buChar char="•"/>
            </a:pPr>
            <a:r>
              <a:rPr b="0" lang="fr-FR" sz="2200" spc="-1" strike="noStrike">
                <a:solidFill>
                  <a:srgbClr val="000000"/>
                </a:solidFill>
                <a:latin typeface="Calibri"/>
                <a:ea typeface="DejaVu Sans"/>
              </a:rPr>
              <a:t>Set Below property in nifi.properties</a:t>
            </a:r>
            <a:endParaRPr b="0" lang="fr-FR" sz="2200" spc="-1" strike="noStrike">
              <a:latin typeface="Arial"/>
            </a:endParaRPr>
          </a:p>
          <a:p>
            <a:pPr marL="548640">
              <a:lnSpc>
                <a:spcPct val="100000"/>
              </a:lnSpc>
            </a:pPr>
            <a:r>
              <a:rPr b="0" i="1" lang="fr-FR" sz="2200" spc="-1" strike="noStrike">
                <a:solidFill>
                  <a:srgbClr val="000000"/>
                </a:solidFill>
                <a:latin typeface="Calibri"/>
                <a:ea typeface="DejaVu Sans"/>
              </a:rPr>
              <a:t>nifi.security.user.login.identity.provider=</a:t>
            </a:r>
            <a:r>
              <a:rPr b="1" i="1" lang="fr-FR" sz="2200" spc="-1" strike="noStrike">
                <a:solidFill>
                  <a:srgbClr val="000000"/>
                </a:solidFill>
                <a:latin typeface="Calibri"/>
                <a:ea typeface="DejaVu Sans"/>
              </a:rPr>
              <a:t>kerberos-provider</a:t>
            </a:r>
            <a:endParaRPr b="0" lang="fr-FR" sz="2200" spc="-1" strike="noStrike">
              <a:latin typeface="Arial"/>
            </a:endParaRPr>
          </a:p>
        </p:txBody>
      </p:sp>
    </p:spTree>
  </p:cSld>
  <p:timing>
    <p:tnLst>
      <p:par>
        <p:cTn id="487" dur="indefinite" restart="never" nodeType="tmRoot">
          <p:childTnLst>
            <p:seq>
              <p:cTn id="488"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569520" y="60660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Enabling Kerberos User Authentication via Ambari</a:t>
            </a:r>
            <a:endParaRPr b="0" lang="fr-FR" sz="3600" spc="-1" strike="noStrike">
              <a:latin typeface="Arial"/>
            </a:endParaRPr>
          </a:p>
        </p:txBody>
      </p:sp>
      <p:pic>
        <p:nvPicPr>
          <p:cNvPr id="666" name="Picture 2" descr=""/>
          <p:cNvPicPr/>
          <p:nvPr/>
        </p:nvPicPr>
        <p:blipFill>
          <a:blip r:embed="rId1"/>
          <a:srcRect l="78588" t="0" r="0" b="67802"/>
          <a:stretch/>
        </p:blipFill>
        <p:spPr>
          <a:xfrm>
            <a:off x="453600" y="1496880"/>
            <a:ext cx="3131640" cy="158688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67" name="Picture 11" descr=""/>
          <p:cNvPicPr/>
          <p:nvPr/>
        </p:nvPicPr>
        <p:blipFill>
          <a:blip r:embed="rId2"/>
          <a:srcRect l="1726" t="5619" r="18130" b="5091"/>
          <a:stretch/>
        </p:blipFill>
        <p:spPr>
          <a:xfrm>
            <a:off x="3719160" y="1247400"/>
            <a:ext cx="7755120" cy="383184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68" name="Picture 16" descr=""/>
          <p:cNvPicPr/>
          <p:nvPr/>
        </p:nvPicPr>
        <p:blipFill>
          <a:blip r:embed="rId3"/>
          <a:srcRect l="24676" t="19594" r="31603" b="60131"/>
          <a:stretch/>
        </p:blipFill>
        <p:spPr>
          <a:xfrm>
            <a:off x="430920" y="3197880"/>
            <a:ext cx="3174120" cy="5889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69" name="Picture 12" descr=""/>
          <p:cNvPicPr/>
          <p:nvPr/>
        </p:nvPicPr>
        <p:blipFill>
          <a:blip r:embed="rId4"/>
          <a:srcRect l="4336" t="0" r="14124" b="17924"/>
          <a:stretch/>
        </p:blipFill>
        <p:spPr>
          <a:xfrm>
            <a:off x="703080" y="5112000"/>
            <a:ext cx="8095320" cy="207648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670" name="Picture 13" descr=""/>
          <p:cNvPicPr/>
          <p:nvPr/>
        </p:nvPicPr>
        <p:blipFill>
          <a:blip r:embed="rId5"/>
          <a:srcRect l="31456" t="8273" r="42230" b="54634"/>
          <a:stretch/>
        </p:blipFill>
        <p:spPr>
          <a:xfrm>
            <a:off x="8935200" y="5805720"/>
            <a:ext cx="3196800" cy="197244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71" name="CustomShape 2"/>
          <p:cNvSpPr/>
          <p:nvPr/>
        </p:nvSpPr>
        <p:spPr>
          <a:xfrm flipV="1">
            <a:off x="1474200" y="3582720"/>
            <a:ext cx="883800" cy="5882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72" name="CustomShape 3"/>
          <p:cNvSpPr/>
          <p:nvPr/>
        </p:nvSpPr>
        <p:spPr>
          <a:xfrm>
            <a:off x="68040" y="4172400"/>
            <a:ext cx="2811240" cy="6271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Enable Kerberos from Ambari</a:t>
            </a:r>
            <a:endParaRPr b="0" lang="fr-FR" sz="1700" spc="-1" strike="noStrike">
              <a:latin typeface="Arial"/>
            </a:endParaRPr>
          </a:p>
        </p:txBody>
      </p:sp>
      <p:sp>
        <p:nvSpPr>
          <p:cNvPr id="673" name="CustomShape 4"/>
          <p:cNvSpPr/>
          <p:nvPr/>
        </p:nvSpPr>
        <p:spPr>
          <a:xfrm flipH="1">
            <a:off x="8616960" y="2600640"/>
            <a:ext cx="2578320" cy="10954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74" name="CustomShape 5"/>
          <p:cNvSpPr/>
          <p:nvPr/>
        </p:nvSpPr>
        <p:spPr>
          <a:xfrm>
            <a:off x="11196720" y="2283480"/>
            <a:ext cx="2023920" cy="8863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Configure KDC and proceed till enabled</a:t>
            </a:r>
            <a:endParaRPr b="0" lang="fr-FR" sz="1700" spc="-1" strike="noStrike">
              <a:latin typeface="Arial"/>
            </a:endParaRPr>
          </a:p>
        </p:txBody>
      </p:sp>
      <p:sp>
        <p:nvSpPr>
          <p:cNvPr id="675" name="CustomShape 6"/>
          <p:cNvSpPr/>
          <p:nvPr/>
        </p:nvSpPr>
        <p:spPr>
          <a:xfrm flipH="1" flipV="1">
            <a:off x="4829760" y="6462720"/>
            <a:ext cx="780480" cy="8924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76" name="CustomShape 7"/>
          <p:cNvSpPr/>
          <p:nvPr/>
        </p:nvSpPr>
        <p:spPr>
          <a:xfrm>
            <a:off x="5611680" y="7039800"/>
            <a:ext cx="2121120" cy="8863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Complete Kerberos Enablement</a:t>
            </a:r>
            <a:endParaRPr b="0" lang="fr-FR" sz="1700" spc="-1" strike="noStrike">
              <a:latin typeface="Arial"/>
            </a:endParaRPr>
          </a:p>
        </p:txBody>
      </p:sp>
      <p:sp>
        <p:nvSpPr>
          <p:cNvPr id="677" name="CustomShape 8"/>
          <p:cNvSpPr/>
          <p:nvPr/>
        </p:nvSpPr>
        <p:spPr>
          <a:xfrm flipH="1">
            <a:off x="10454040" y="5319720"/>
            <a:ext cx="1508760" cy="8481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78" name="CustomShape 9"/>
          <p:cNvSpPr/>
          <p:nvPr/>
        </p:nvSpPr>
        <p:spPr>
          <a:xfrm>
            <a:off x="11964240" y="4674600"/>
            <a:ext cx="2121120" cy="16639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100000"/>
              </a:lnSpc>
            </a:pPr>
            <a:r>
              <a:rPr b="0" lang="fr-FR" sz="1700" spc="-1" strike="noStrike">
                <a:solidFill>
                  <a:srgbClr val="000000"/>
                </a:solidFill>
                <a:latin typeface="Calibri"/>
                <a:ea typeface="DejaVu Sans"/>
              </a:rPr>
              <a:t>As admin add Kerberos users in </a:t>
            </a:r>
            <a:endParaRPr b="0" lang="fr-FR" sz="1700" spc="-1" strike="noStrike">
              <a:latin typeface="Arial"/>
            </a:endParaRPr>
          </a:p>
          <a:p>
            <a:pPr>
              <a:lnSpc>
                <a:spcPct val="100000"/>
              </a:lnSpc>
            </a:pPr>
            <a:r>
              <a:rPr b="0" lang="fr-FR" sz="1700" spc="-1" strike="noStrike">
                <a:solidFill>
                  <a:srgbClr val="000000"/>
                </a:solidFill>
                <a:latin typeface="Calibri"/>
                <a:ea typeface="DejaVu Sans"/>
              </a:rPr>
              <a:t>NiFi and provide access policies, and can login now.</a:t>
            </a:r>
            <a:endParaRPr b="0" lang="fr-FR" sz="1700" spc="-1" strike="noStrike">
              <a:latin typeface="Arial"/>
            </a:endParaRPr>
          </a:p>
        </p:txBody>
      </p:sp>
    </p:spTree>
  </p:cSld>
  <p:timing>
    <p:tnLst>
      <p:par>
        <p:cTn id="489" dur="indefinite" restart="never" nodeType="tmRoot">
          <p:childTnLst>
            <p:seq>
              <p:cTn id="490"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841320" y="2408400"/>
            <a:ext cx="11924280" cy="188388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Security: HDF Authorization and Multi-Tenancy</a:t>
            </a:r>
            <a:endParaRPr b="0" lang="fr-FR" sz="7100" spc="-1" strike="noStrike">
              <a:latin typeface="Arial"/>
            </a:endParaRPr>
          </a:p>
        </p:txBody>
      </p:sp>
    </p:spTree>
  </p:cSld>
  <p:transition spd="med">
    <p:fade/>
  </p:transition>
  <p:timing>
    <p:tnLst>
      <p:par>
        <p:cTn id="491" dur="indefinite" restart="never" nodeType="tmRoot">
          <p:childTnLst>
            <p:seq>
              <p:cTn id="492"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Enabling Authentication &amp; Authorization</a:t>
            </a:r>
            <a:endParaRPr b="0" lang="fr-FR" sz="3600" spc="-1" strike="noStrike">
              <a:latin typeface="Arial"/>
            </a:endParaRPr>
          </a:p>
        </p:txBody>
      </p:sp>
      <p:sp>
        <p:nvSpPr>
          <p:cNvPr id="681" name="CustomShape 2"/>
          <p:cNvSpPr/>
          <p:nvPr/>
        </p:nvSpPr>
        <p:spPr>
          <a:xfrm>
            <a:off x="1135080" y="1305360"/>
            <a:ext cx="11842200" cy="2008440"/>
          </a:xfrm>
          <a:prstGeom prst="rect">
            <a:avLst/>
          </a:prstGeom>
          <a:noFill/>
          <a:ln>
            <a:noFill/>
          </a:ln>
        </p:spPr>
        <p:style>
          <a:lnRef idx="0"/>
          <a:fillRef idx="0"/>
          <a:effectRef idx="0"/>
          <a:fontRef idx="minor"/>
        </p:style>
        <p:txBody>
          <a:bodyPr lIns="90000" rIns="90000" tIns="45000" bIns="45000"/>
          <a:p>
            <a:pPr>
              <a:lnSpc>
                <a:spcPct val="150000"/>
              </a:lnSpc>
            </a:pPr>
            <a:r>
              <a:rPr b="0" lang="fr-FR" sz="2800" spc="-1" strike="noStrike">
                <a:solidFill>
                  <a:srgbClr val="000000"/>
                </a:solidFill>
                <a:latin typeface="Calibri"/>
                <a:ea typeface="DejaVu Sans"/>
              </a:rPr>
              <a:t>Authorization Support Starting HDF-2.0:</a:t>
            </a:r>
            <a:endParaRPr b="0" lang="fr-FR" sz="2800" spc="-1" strike="noStrike">
              <a:latin typeface="Arial"/>
            </a:endParaRPr>
          </a:p>
          <a:p>
            <a:pPr lvl="1" marL="1005840" indent="-456480">
              <a:lnSpc>
                <a:spcPct val="150000"/>
              </a:lnSpc>
              <a:buClr>
                <a:srgbClr val="3fae2a"/>
              </a:buClr>
              <a:buFont typeface="Arial"/>
              <a:buChar char="•"/>
            </a:pPr>
            <a:r>
              <a:rPr b="0" lang="fr-FR" sz="2800" spc="-1" strike="noStrike">
                <a:solidFill>
                  <a:srgbClr val="000000"/>
                </a:solidFill>
                <a:latin typeface="Calibri"/>
                <a:ea typeface="DejaVu Sans"/>
              </a:rPr>
              <a:t>File Based Policies (NiFi Managed)</a:t>
            </a:r>
            <a:endParaRPr b="0" lang="fr-FR" sz="2800" spc="-1" strike="noStrike">
              <a:latin typeface="Arial"/>
            </a:endParaRPr>
          </a:p>
          <a:p>
            <a:pPr lvl="1" marL="1005840" indent="-456480">
              <a:lnSpc>
                <a:spcPct val="150000"/>
              </a:lnSpc>
              <a:buClr>
                <a:srgbClr val="3fae2a"/>
              </a:buClr>
              <a:buFont typeface="Arial"/>
              <a:buChar char="•"/>
            </a:pPr>
            <a:r>
              <a:rPr b="0" lang="fr-FR" sz="2800" spc="-1" strike="noStrike">
                <a:solidFill>
                  <a:srgbClr val="000000"/>
                </a:solidFill>
                <a:latin typeface="Calibri"/>
                <a:ea typeface="DejaVu Sans"/>
              </a:rPr>
              <a:t>Ranger Policies</a:t>
            </a:r>
            <a:endParaRPr b="0" lang="fr-FR" sz="2800" spc="-1" strike="noStrike">
              <a:latin typeface="Arial"/>
            </a:endParaRPr>
          </a:p>
        </p:txBody>
      </p:sp>
    </p:spTree>
  </p:cSld>
  <p:transition spd="med">
    <p:fade/>
  </p:transition>
  <p:timing>
    <p:tnLst>
      <p:par>
        <p:cTn id="493" dur="indefinite" restart="never" nodeType="tmRoot">
          <p:childTnLst>
            <p:seq>
              <p:cTn id="494"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HDF 3.0 – NiFi Managed Authorizer vs. External Authorizer</a:t>
            </a:r>
            <a:endParaRPr b="0" lang="fr-FR" sz="3600" spc="-1" strike="noStrike">
              <a:latin typeface="Arial"/>
            </a:endParaRPr>
          </a:p>
        </p:txBody>
      </p:sp>
      <p:sp>
        <p:nvSpPr>
          <p:cNvPr id="683" name="CustomShape 2"/>
          <p:cNvSpPr/>
          <p:nvPr/>
        </p:nvSpPr>
        <p:spPr>
          <a:xfrm>
            <a:off x="841320" y="1752480"/>
            <a:ext cx="13166640" cy="39848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Managed Authorizer</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File based persistence</a:t>
            </a:r>
            <a:endParaRPr b="0" lang="fr-FR" sz="2400" spc="-1" strike="noStrike">
              <a:latin typeface="Arial"/>
            </a:endParaRPr>
          </a:p>
          <a:p>
            <a:pPr lvl="2" marL="1371600" indent="-273600">
              <a:lnSpc>
                <a:spcPct val="100000"/>
              </a:lnSpc>
              <a:spcBef>
                <a:spcPts val="400"/>
              </a:spcBef>
              <a:buClr>
                <a:srgbClr val="000000"/>
              </a:buClr>
              <a:buFont typeface="Arial"/>
              <a:buChar char="•"/>
            </a:pPr>
            <a:r>
              <a:rPr b="0" lang="fr-FR" sz="2000" spc="-1" strike="noStrike">
                <a:solidFill>
                  <a:srgbClr val="000000"/>
                </a:solidFill>
                <a:latin typeface="Calibri"/>
                <a:ea typeface="ヒラギノ角ゴ Pro W3"/>
              </a:rPr>
              <a:t>Could be be extended to other persistence mechanisms</a:t>
            </a:r>
            <a:endParaRPr b="0" lang="fr-FR" sz="20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NiFi UI to manage policies</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NiFi controls authorization logic</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External Authorizer</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Ranger integration</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Ranger UI to manage policies</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Ranger controls authorization logic</a:t>
            </a:r>
            <a:endParaRPr b="0" lang="fr-FR" sz="2400" spc="-1" strike="noStrike">
              <a:latin typeface="Arial"/>
            </a:endParaRPr>
          </a:p>
        </p:txBody>
      </p:sp>
    </p:spTree>
  </p:cSld>
  <p:transition spd="med">
    <p:fade/>
  </p:transition>
  <p:timing>
    <p:tnLst>
      <p:par>
        <p:cTn id="495" dur="indefinite" restart="never" nodeType="tmRoot">
          <p:childTnLst>
            <p:seq>
              <p:cTn id="496"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Expose Streaming data to Spark</a:t>
            </a:r>
            <a:endParaRPr b="0" lang="fr-FR" sz="3600" spc="-1" strike="noStrike">
              <a:latin typeface="Arial"/>
            </a:endParaRPr>
          </a:p>
        </p:txBody>
      </p:sp>
      <p:grpSp>
        <p:nvGrpSpPr>
          <p:cNvPr id="474" name="Group 2"/>
          <p:cNvGrpSpPr/>
          <p:nvPr/>
        </p:nvGrpSpPr>
        <p:grpSpPr>
          <a:xfrm>
            <a:off x="2168640" y="2376720"/>
            <a:ext cx="2492280" cy="2345760"/>
            <a:chOff x="2168640" y="2376720"/>
            <a:chExt cx="2492280" cy="2345760"/>
          </a:xfrm>
        </p:grpSpPr>
        <p:pic>
          <p:nvPicPr>
            <p:cNvPr id="475" name="Picture 50" descr=""/>
            <p:cNvPicPr/>
            <p:nvPr/>
          </p:nvPicPr>
          <p:blipFill>
            <a:blip r:embed="rId1"/>
            <a:stretch/>
          </p:blipFill>
          <p:spPr>
            <a:xfrm rot="5400000">
              <a:off x="2241720" y="2303280"/>
              <a:ext cx="2345760" cy="2492280"/>
            </a:xfrm>
            <a:prstGeom prst="rect">
              <a:avLst/>
            </a:prstGeom>
            <a:ln>
              <a:noFill/>
            </a:ln>
          </p:spPr>
        </p:pic>
        <p:sp>
          <p:nvSpPr>
            <p:cNvPr id="476" name="CustomShape 3"/>
            <p:cNvSpPr/>
            <p:nvPr/>
          </p:nvSpPr>
          <p:spPr>
            <a:xfrm>
              <a:off x="2291400" y="3287160"/>
              <a:ext cx="2187720" cy="882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a:p>
              <a:pPr algn="ctr">
                <a:lnSpc>
                  <a:spcPct val="100000"/>
                </a:lnSpc>
              </a:pPr>
              <a:r>
                <a:rPr b="1" lang="fr-FR" sz="1300" spc="-1" strike="noStrike">
                  <a:solidFill>
                    <a:srgbClr val="ffc61e"/>
                  </a:solidFill>
                  <a:latin typeface="Calibri"/>
                  <a:ea typeface="Cabin"/>
                </a:rPr>
                <a:t>With Site-2-site</a:t>
              </a:r>
              <a:endParaRPr b="0" lang="fr-FR" sz="1300" spc="-1" strike="noStrike">
                <a:latin typeface="Arial"/>
              </a:endParaRPr>
            </a:p>
            <a:p>
              <a:pPr algn="ctr">
                <a:lnSpc>
                  <a:spcPct val="100000"/>
                </a:lnSpc>
              </a:pPr>
              <a:endParaRPr b="0" lang="fr-FR" sz="1300" spc="-1" strike="noStrike">
                <a:latin typeface="Arial"/>
              </a:endParaRPr>
            </a:p>
            <a:p>
              <a:pPr algn="ctr">
                <a:lnSpc>
                  <a:spcPct val="100000"/>
                </a:lnSpc>
              </a:pPr>
              <a:endParaRPr b="0" lang="fr-FR" sz="1300" spc="-1" strike="noStrike">
                <a:latin typeface="Arial"/>
              </a:endParaRPr>
            </a:p>
          </p:txBody>
        </p:sp>
      </p:grpSp>
      <p:sp>
        <p:nvSpPr>
          <p:cNvPr id="477" name="CustomShape 4"/>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Configure HDF to run Site-2-Site</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Create an Output Port</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Configure Spark Application to run with NiFi-Spark-Receiver and Site-2-Site Client</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Spark Will start pulling Steam Data from the NiFi port.</a:t>
            </a:r>
            <a:endParaRPr b="0" lang="fr-FR" sz="2200" spc="-1" strike="noStrike">
              <a:latin typeface="Arial"/>
            </a:endParaRPr>
          </a:p>
        </p:txBody>
      </p:sp>
      <p:pic>
        <p:nvPicPr>
          <p:cNvPr id="478" name="Picture 63" descr=""/>
          <p:cNvPicPr/>
          <p:nvPr/>
        </p:nvPicPr>
        <p:blipFill>
          <a:blip r:embed="rId2"/>
          <a:stretch/>
        </p:blipFill>
        <p:spPr>
          <a:xfrm rot="5400000">
            <a:off x="8480160" y="2306160"/>
            <a:ext cx="2364840" cy="2505600"/>
          </a:xfrm>
          <a:prstGeom prst="rect">
            <a:avLst/>
          </a:prstGeom>
          <a:ln>
            <a:noFill/>
          </a:ln>
        </p:spPr>
      </p:pic>
      <p:sp>
        <p:nvSpPr>
          <p:cNvPr id="479" name="CustomShape 5"/>
          <p:cNvSpPr/>
          <p:nvPr/>
        </p:nvSpPr>
        <p:spPr>
          <a:xfrm rot="19200000">
            <a:off x="4482000" y="1895760"/>
            <a:ext cx="1096920" cy="1847520"/>
          </a:xfrm>
          <a:prstGeom prst="rect">
            <a:avLst/>
          </a:prstGeom>
          <a:noFill/>
          <a:ln>
            <a:noFill/>
          </a:ln>
        </p:spPr>
        <p:style>
          <a:lnRef idx="0"/>
          <a:fillRef idx="0"/>
          <a:effectRef idx="0"/>
          <a:fontRef idx="minor"/>
        </p:style>
      </p:sp>
      <p:sp>
        <p:nvSpPr>
          <p:cNvPr id="480" name="CustomShape 6"/>
          <p:cNvSpPr/>
          <p:nvPr/>
        </p:nvSpPr>
        <p:spPr>
          <a:xfrm>
            <a:off x="5092920" y="2963160"/>
            <a:ext cx="3315960" cy="5954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pic>
        <p:nvPicPr>
          <p:cNvPr id="481" name="Picture 26" descr=""/>
          <p:cNvPicPr/>
          <p:nvPr/>
        </p:nvPicPr>
        <p:blipFill>
          <a:blip r:embed="rId3"/>
          <a:stretch/>
        </p:blipFill>
        <p:spPr>
          <a:xfrm>
            <a:off x="4228920" y="2648160"/>
            <a:ext cx="862920" cy="629280"/>
          </a:xfrm>
          <a:prstGeom prst="rect">
            <a:avLst/>
          </a:prstGeom>
          <a:ln>
            <a:noFill/>
          </a:ln>
        </p:spPr>
      </p:pic>
      <p:sp>
        <p:nvSpPr>
          <p:cNvPr id="482" name="CustomShape 7"/>
          <p:cNvSpPr/>
          <p:nvPr/>
        </p:nvSpPr>
        <p:spPr>
          <a:xfrm>
            <a:off x="7786080" y="3805200"/>
            <a:ext cx="1840320" cy="322560"/>
          </a:xfrm>
          <a:prstGeom prst="rect">
            <a:avLst/>
          </a:prstGeom>
          <a:noFill/>
          <a:ln>
            <a:noFill/>
          </a:ln>
        </p:spPr>
        <p:style>
          <a:lnRef idx="0"/>
          <a:fillRef idx="0"/>
          <a:effectRef idx="0"/>
          <a:fontRef idx="minor"/>
        </p:style>
        <p:txBody>
          <a:bodyPr wrap="none" lIns="109800" rIns="109800" tIns="54720" bIns="54720"/>
          <a:p>
            <a:pPr>
              <a:lnSpc>
                <a:spcPct val="100000"/>
              </a:lnSpc>
            </a:pPr>
            <a:r>
              <a:rPr b="0" lang="fr-FR" sz="1400" spc="-1" strike="noStrike">
                <a:solidFill>
                  <a:srgbClr val="000000"/>
                </a:solidFill>
                <a:latin typeface="Calibri"/>
                <a:ea typeface="DejaVu Sans"/>
              </a:rPr>
              <a:t>nifi-spark-receiver</a:t>
            </a:r>
            <a:endParaRPr b="0" lang="fr-FR" sz="1400" spc="-1" strike="noStrike">
              <a:latin typeface="Arial"/>
            </a:endParaRPr>
          </a:p>
        </p:txBody>
      </p:sp>
      <p:pic>
        <p:nvPicPr>
          <p:cNvPr id="483" name="Picture 29" descr=""/>
          <p:cNvPicPr/>
          <p:nvPr/>
        </p:nvPicPr>
        <p:blipFill>
          <a:blip r:embed="rId4"/>
          <a:stretch/>
        </p:blipFill>
        <p:spPr>
          <a:xfrm>
            <a:off x="8353800" y="3278160"/>
            <a:ext cx="731880" cy="601560"/>
          </a:xfrm>
          <a:prstGeom prst="rect">
            <a:avLst/>
          </a:prstGeom>
          <a:ln>
            <a:noFill/>
          </a:ln>
        </p:spPr>
      </p:pic>
      <p:sp>
        <p:nvSpPr>
          <p:cNvPr id="484" name="CustomShape 8"/>
          <p:cNvSpPr/>
          <p:nvPr/>
        </p:nvSpPr>
        <p:spPr>
          <a:xfrm>
            <a:off x="4172040" y="315576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700" spc="-1" strike="noStrike">
                <a:solidFill>
                  <a:srgbClr val="000000"/>
                </a:solidFill>
                <a:latin typeface="Calibri"/>
                <a:ea typeface="DejaVu Sans"/>
              </a:rPr>
              <a:t>Output port</a:t>
            </a:r>
            <a:endParaRPr b="0" lang="fr-FR" sz="1700" spc="-1" strike="noStrike">
              <a:latin typeface="Arial"/>
            </a:endParaRPr>
          </a:p>
        </p:txBody>
      </p:sp>
      <p:sp>
        <p:nvSpPr>
          <p:cNvPr id="485" name="CustomShape 9"/>
          <p:cNvSpPr/>
          <p:nvPr/>
        </p:nvSpPr>
        <p:spPr>
          <a:xfrm>
            <a:off x="6549480" y="3066840"/>
            <a:ext cx="1096920" cy="1096560"/>
          </a:xfrm>
          <a:prstGeom prst="rect">
            <a:avLst/>
          </a:prstGeom>
          <a:noFill/>
          <a:ln>
            <a:noFill/>
          </a:ln>
        </p:spPr>
        <p:style>
          <a:lnRef idx="0"/>
          <a:fillRef idx="0"/>
          <a:effectRef idx="0"/>
          <a:fontRef idx="minor"/>
        </p:style>
      </p:sp>
      <p:sp>
        <p:nvSpPr>
          <p:cNvPr id="486" name="CustomShape 10"/>
          <p:cNvSpPr/>
          <p:nvPr/>
        </p:nvSpPr>
        <p:spPr>
          <a:xfrm rot="646800">
            <a:off x="5295960" y="271584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700" spc="-1" strike="noStrike">
                <a:solidFill>
                  <a:srgbClr val="000000"/>
                </a:solidFill>
                <a:latin typeface="Calibri"/>
                <a:ea typeface="DejaVu Sans"/>
              </a:rPr>
              <a:t>Spark pull data from port</a:t>
            </a:r>
            <a:endParaRPr b="0" lang="fr-FR" sz="1700" spc="-1" strike="noStrike">
              <a:latin typeface="Arial"/>
            </a:endParaRPr>
          </a:p>
        </p:txBody>
      </p:sp>
      <p:pic>
        <p:nvPicPr>
          <p:cNvPr id="487" name="Picture 2" descr=""/>
          <p:cNvPicPr/>
          <p:nvPr/>
        </p:nvPicPr>
        <p:blipFill>
          <a:blip r:embed="rId5"/>
          <a:srcRect l="12801" t="-4606" r="0" b="0"/>
          <a:stretch/>
        </p:blipFill>
        <p:spPr>
          <a:xfrm>
            <a:off x="9146520" y="3193200"/>
            <a:ext cx="1053360" cy="622800"/>
          </a:xfrm>
          <a:prstGeom prst="rect">
            <a:avLst/>
          </a:prstGeom>
          <a:ln>
            <a:noFill/>
          </a:ln>
        </p:spPr>
      </p:pic>
    </p:spTree>
  </p:cSld>
  <p:timing>
    <p:tnLst>
      <p:par>
        <p:cTn id="210" dur="indefinite" restart="never" nodeType="tmRoot">
          <p:childTnLst>
            <p:seq>
              <p:cTn id="211" dur="indefinite" nodeType="mainSeq">
                <p:childTnLst>
                  <p:par>
                    <p:cTn id="212" fill="hold">
                      <p:stCondLst>
                        <p:cond delay="indefinite"/>
                      </p:stCondLst>
                      <p:childTnLst>
                        <p:par>
                          <p:cTn id="213" fill="hold">
                            <p:stCondLst>
                              <p:cond delay="0"/>
                            </p:stCondLst>
                            <p:childTnLst>
                              <p:par>
                                <p:cTn id="214" nodeType="clickEffect" fill="hold" presetClass="entr" presetID="9">
                                  <p:stCondLst>
                                    <p:cond delay="0"/>
                                  </p:stCondLst>
                                  <p:childTnLst>
                                    <p:set>
                                      <p:cBhvr>
                                        <p:cTn id="215" dur="1" fill="hold">
                                          <p:stCondLst>
                                            <p:cond delay="0"/>
                                          </p:stCondLst>
                                        </p:cTn>
                                        <p:tgtEl>
                                          <p:spTgt spid="474"/>
                                        </p:tgtEl>
                                        <p:attrNameLst>
                                          <p:attrName>style.visibility</p:attrName>
                                        </p:attrNameLst>
                                      </p:cBhvr>
                                      <p:to>
                                        <p:strVal val="visible"/>
                                      </p:to>
                                    </p:set>
                                    <p:animEffect filter="dissolve" transition="in">
                                      <p:cBhvr additive="repl">
                                        <p:cTn id="216" dur="500"/>
                                        <p:tgtEl>
                                          <p:spTgt spid="474"/>
                                        </p:tgtEl>
                                      </p:cBhvr>
                                    </p:animEffec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9">
                                  <p:stCondLst>
                                    <p:cond delay="0"/>
                                  </p:stCondLst>
                                  <p:endCondLst>
                                    <p:cond delay="10000"/>
                                  </p:endCondLst>
                                  <p:childTnLst>
                                    <p:set>
                                      <p:cBhvr>
                                        <p:cTn id="220" dur="1" fill="hold">
                                          <p:stCondLst>
                                            <p:cond delay="0"/>
                                          </p:stCondLst>
                                        </p:cTn>
                                        <p:tgtEl>
                                          <p:spTgt spid="479"/>
                                        </p:tgtEl>
                                        <p:attrNameLst>
                                          <p:attrName>style.visibility</p:attrName>
                                        </p:attrNameLst>
                                      </p:cBhvr>
                                      <p:to>
                                        <p:strVal val="visible"/>
                                      </p:to>
                                    </p:set>
                                    <p:animEffect filter="dissolve" transition="in">
                                      <p:cBhvr additive="repl">
                                        <p:cTn id="221" dur="500"/>
                                        <p:tgtEl>
                                          <p:spTgt spid="479"/>
                                        </p:tgtEl>
                                      </p:cBhvr>
                                    </p:animEffect>
                                  </p:childTnLst>
                                </p:cTn>
                              </p:par>
                              <p:par>
                                <p:cTn id="222" nodeType="withEffect" fill="hold" presetClass="entr" presetID="9">
                                  <p:stCondLst>
                                    <p:cond delay="0"/>
                                  </p:stCondLst>
                                  <p:childTnLst>
                                    <p:set>
                                      <p:cBhvr>
                                        <p:cTn id="223" dur="1" fill="hold">
                                          <p:stCondLst>
                                            <p:cond delay="0"/>
                                          </p:stCondLst>
                                        </p:cTn>
                                        <p:tgtEl>
                                          <p:spTgt spid="481"/>
                                        </p:tgtEl>
                                        <p:attrNameLst>
                                          <p:attrName>style.visibility</p:attrName>
                                        </p:attrNameLst>
                                      </p:cBhvr>
                                      <p:to>
                                        <p:strVal val="visible"/>
                                      </p:to>
                                    </p:set>
                                    <p:animEffect filter="dissolve" transition="in">
                                      <p:cBhvr additive="repl">
                                        <p:cTn id="224" dur="1000"/>
                                        <p:tgtEl>
                                          <p:spTgt spid="481"/>
                                        </p:tgtEl>
                                      </p:cBhvr>
                                    </p:animEffect>
                                  </p:childTnLst>
                                </p:cTn>
                              </p:par>
                              <p:par>
                                <p:cTn id="225" nodeType="withEffect" fill="hold" presetClass="entr" presetID="9">
                                  <p:stCondLst>
                                    <p:cond delay="0"/>
                                  </p:stCondLst>
                                  <p:childTnLst>
                                    <p:set>
                                      <p:cBhvr>
                                        <p:cTn id="226" dur="1" fill="hold">
                                          <p:stCondLst>
                                            <p:cond delay="0"/>
                                          </p:stCondLst>
                                        </p:cTn>
                                        <p:tgtEl>
                                          <p:spTgt spid="484"/>
                                        </p:tgtEl>
                                        <p:attrNameLst>
                                          <p:attrName>style.visibility</p:attrName>
                                        </p:attrNameLst>
                                      </p:cBhvr>
                                      <p:to>
                                        <p:strVal val="visible"/>
                                      </p:to>
                                    </p:set>
                                    <p:animEffect filter="dissolve" transition="in">
                                      <p:cBhvr additive="repl">
                                        <p:cTn id="227" dur="1000"/>
                                        <p:tgtEl>
                                          <p:spTgt spid="484"/>
                                        </p:tgtEl>
                                      </p:cBhvr>
                                    </p:animEffect>
                                  </p:childTnLst>
                                </p:cTn>
                              </p:par>
                            </p:childTnLst>
                          </p:cTn>
                        </p:par>
                      </p:childTnLst>
                    </p:cTn>
                  </p:par>
                  <p:par>
                    <p:cTn id="228" fill="hold">
                      <p:stCondLst>
                        <p:cond delay="indefinite"/>
                      </p:stCondLst>
                      <p:childTnLst>
                        <p:par>
                          <p:cTn id="229" fill="hold">
                            <p:stCondLst>
                              <p:cond delay="0"/>
                            </p:stCondLst>
                            <p:childTnLst>
                              <p:par>
                                <p:cTn id="230" nodeType="clickEffect" fill="hold" presetClass="entr" presetID="9">
                                  <p:stCondLst>
                                    <p:cond delay="0"/>
                                  </p:stCondLst>
                                  <p:childTnLst>
                                    <p:set>
                                      <p:cBhvr>
                                        <p:cTn id="231" dur="1" fill="hold">
                                          <p:stCondLst>
                                            <p:cond delay="0"/>
                                          </p:stCondLst>
                                        </p:cTn>
                                        <p:tgtEl>
                                          <p:spTgt spid="480"/>
                                        </p:tgtEl>
                                        <p:attrNameLst>
                                          <p:attrName>style.visibility</p:attrName>
                                        </p:attrNameLst>
                                      </p:cBhvr>
                                      <p:to>
                                        <p:strVal val="visible"/>
                                      </p:to>
                                    </p:set>
                                    <p:animEffect filter="dissolve" transition="in">
                                      <p:cBhvr additive="repl">
                                        <p:cTn id="232" dur="500"/>
                                        <p:tgtEl>
                                          <p:spTgt spid="480"/>
                                        </p:tgtEl>
                                      </p:cBhvr>
                                    </p:animEffect>
                                  </p:childTnLst>
                                </p:cTn>
                              </p:par>
                              <p:par>
                                <p:cTn id="233" nodeType="withEffect" fill="hold" presetClass="entr" presetID="9">
                                  <p:stCondLst>
                                    <p:cond delay="0"/>
                                  </p:stCondLst>
                                  <p:childTnLst>
                                    <p:set>
                                      <p:cBhvr>
                                        <p:cTn id="234" dur="1" fill="hold">
                                          <p:stCondLst>
                                            <p:cond delay="0"/>
                                          </p:stCondLst>
                                        </p:cTn>
                                        <p:tgtEl>
                                          <p:spTgt spid="477"/>
                                        </p:tgtEl>
                                        <p:attrNameLst>
                                          <p:attrName>style.visibility</p:attrName>
                                        </p:attrNameLst>
                                      </p:cBhvr>
                                      <p:to>
                                        <p:strVal val="visible"/>
                                      </p:to>
                                    </p:set>
                                    <p:animEffect filter="dissolve" transition="in">
                                      <p:cBhvr additive="repl">
                                        <p:cTn id="235" dur="1000"/>
                                        <p:tgtEl>
                                          <p:spTgt spid="477"/>
                                        </p:tgtEl>
                                      </p:cBhvr>
                                    </p:animEffect>
                                  </p:childTnLst>
                                </p:cTn>
                              </p:par>
                              <p:par>
                                <p:cTn id="236" nodeType="withEffect" fill="hold" presetClass="entr" presetID="9">
                                  <p:stCondLst>
                                    <p:cond delay="0"/>
                                  </p:stCondLst>
                                  <p:childTnLst>
                                    <p:set>
                                      <p:cBhvr>
                                        <p:cTn id="237" dur="1" fill="hold">
                                          <p:stCondLst>
                                            <p:cond delay="0"/>
                                          </p:stCondLst>
                                        </p:cTn>
                                        <p:tgtEl>
                                          <p:spTgt spid="482"/>
                                        </p:tgtEl>
                                        <p:attrNameLst>
                                          <p:attrName>style.visibility</p:attrName>
                                        </p:attrNameLst>
                                      </p:cBhvr>
                                      <p:to>
                                        <p:strVal val="visible"/>
                                      </p:to>
                                    </p:set>
                                    <p:animEffect filter="dissolve" transition="in">
                                      <p:cBhvr additive="repl">
                                        <p:cTn id="238" dur="1000"/>
                                        <p:tgtEl>
                                          <p:spTgt spid="482"/>
                                        </p:tgtEl>
                                      </p:cBhvr>
                                    </p:animEffect>
                                  </p:childTnLst>
                                </p:cTn>
                              </p:par>
                              <p:par>
                                <p:cTn id="239" nodeType="withEffect" fill="hold" presetClass="entr" presetID="9">
                                  <p:stCondLst>
                                    <p:cond delay="0"/>
                                  </p:stCondLst>
                                  <p:childTnLst>
                                    <p:set>
                                      <p:cBhvr>
                                        <p:cTn id="240" dur="1" fill="hold">
                                          <p:stCondLst>
                                            <p:cond delay="0"/>
                                          </p:stCondLst>
                                        </p:cTn>
                                        <p:tgtEl>
                                          <p:spTgt spid="483"/>
                                        </p:tgtEl>
                                        <p:attrNameLst>
                                          <p:attrName>style.visibility</p:attrName>
                                        </p:attrNameLst>
                                      </p:cBhvr>
                                      <p:to>
                                        <p:strVal val="visible"/>
                                      </p:to>
                                    </p:set>
                                    <p:animEffect filter="dissolve" transition="in">
                                      <p:cBhvr additive="repl">
                                        <p:cTn id="241" dur="500"/>
                                        <p:tgtEl>
                                          <p:spTgt spid="483"/>
                                        </p:tgtEl>
                                      </p:cBhvr>
                                    </p:animEffect>
                                  </p:childTnLst>
                                </p:cTn>
                              </p:par>
                              <p:par>
                                <p:cTn id="242" nodeType="withEffect" fill="hold" presetClass="entr" presetID="9">
                                  <p:stCondLst>
                                    <p:cond delay="0"/>
                                  </p:stCondLst>
                                  <p:childTnLst>
                                    <p:set>
                                      <p:cBhvr>
                                        <p:cTn id="243" dur="1" fill="hold">
                                          <p:stCondLst>
                                            <p:cond delay="0"/>
                                          </p:stCondLst>
                                        </p:cTn>
                                        <p:tgtEl>
                                          <p:spTgt spid="486"/>
                                        </p:tgtEl>
                                        <p:attrNameLst>
                                          <p:attrName>style.visibility</p:attrName>
                                        </p:attrNameLst>
                                      </p:cBhvr>
                                      <p:to>
                                        <p:strVal val="visible"/>
                                      </p:to>
                                    </p:set>
                                    <p:animEffect filter="dissolve" transition="in">
                                      <p:cBhvr additive="repl">
                                        <p:cTn id="244" dur="1000"/>
                                        <p:tgtEl>
                                          <p:spTgt spid="486"/>
                                        </p:tgtEl>
                                      </p:cBhvr>
                                    </p:animEffect>
                                  </p:childTnLst>
                                </p:cTn>
                              </p:par>
                              <p:par>
                                <p:cTn id="245" nodeType="withEffect" fill="hold" presetClass="entr" presetID="9">
                                  <p:stCondLst>
                                    <p:cond delay="0"/>
                                  </p:stCondLst>
                                  <p:childTnLst>
                                    <p:set>
                                      <p:cBhvr>
                                        <p:cTn id="246" dur="1" fill="hold">
                                          <p:stCondLst>
                                            <p:cond delay="0"/>
                                          </p:stCondLst>
                                        </p:cTn>
                                        <p:tgtEl>
                                          <p:spTgt spid="487"/>
                                        </p:tgtEl>
                                        <p:attrNameLst>
                                          <p:attrName>style.visibility</p:attrName>
                                        </p:attrNameLst>
                                      </p:cBhvr>
                                      <p:to>
                                        <p:strVal val="visible"/>
                                      </p:to>
                                    </p:set>
                                    <p:animEffect filter="dissolve" transition="in">
                                      <p:cBhvr additive="repl">
                                        <p:cTn id="247" dur="500"/>
                                        <p:tgtEl>
                                          <p:spTgt spid="487"/>
                                        </p:tgtEl>
                                      </p:cBhvr>
                                    </p:animEffect>
                                  </p:childTnLst>
                                </p:cTn>
                              </p:par>
                              <p:par>
                                <p:cTn id="248" nodeType="withEffect" fill="hold" presetClass="entr" presetID="9">
                                  <p:stCondLst>
                                    <p:cond delay="0"/>
                                  </p:stCondLst>
                                  <p:childTnLst>
                                    <p:set>
                                      <p:cBhvr>
                                        <p:cTn id="249" dur="1" fill="hold">
                                          <p:stCondLst>
                                            <p:cond delay="0"/>
                                          </p:stCondLst>
                                        </p:cTn>
                                        <p:tgtEl>
                                          <p:spTgt spid="478"/>
                                        </p:tgtEl>
                                        <p:attrNameLst>
                                          <p:attrName>style.visibility</p:attrName>
                                        </p:attrNameLst>
                                      </p:cBhvr>
                                      <p:to>
                                        <p:strVal val="visible"/>
                                      </p:to>
                                    </p:set>
                                    <p:animEffect filter="dissolve" transition="in">
                                      <p:cBhvr additive="repl">
                                        <p:cTn id="250" dur="500"/>
                                        <p:tgtEl>
                                          <p:spTgt spid="4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HDF 3.0 - Authorization Model</a:t>
            </a:r>
            <a:endParaRPr b="0" lang="fr-FR" sz="3600" spc="-1" strike="noStrike">
              <a:latin typeface="Arial"/>
            </a:endParaRPr>
          </a:p>
        </p:txBody>
      </p:sp>
      <p:sp>
        <p:nvSpPr>
          <p:cNvPr id="685" name="CustomShape 2"/>
          <p:cNvSpPr/>
          <p:nvPr/>
        </p:nvSpPr>
        <p:spPr>
          <a:xfrm>
            <a:off x="841320" y="1752480"/>
            <a:ext cx="13166640" cy="54050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HDF 2.0 introduces a new delegated authorization model</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Delegate authorization to a pluggable Authorizer interface</a:t>
            </a:r>
            <a:endParaRPr b="0" lang="fr-FR" sz="2800" spc="-1" strike="noStrike">
              <a:latin typeface="Arial"/>
            </a:endParaRPr>
          </a:p>
          <a:p>
            <a:pPr marL="548640">
              <a:lnSpc>
                <a:spcPct val="90000"/>
              </a:lnSpc>
              <a:spcBef>
                <a:spcPts val="601"/>
              </a:spcBef>
            </a:pPr>
            <a:r>
              <a:rPr b="0" lang="fr-FR" sz="2400" spc="-1" strike="noStrike">
                <a:solidFill>
                  <a:srgbClr val="000000"/>
                </a:solidFill>
                <a:latin typeface="Courier New"/>
                <a:ea typeface="ヒラギノ角ゴ Pro W3"/>
              </a:rPr>
              <a:t>AuthorizationResult authorize(AuthorizationRequest request)</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Authorize each request based on user identity, action, and resource</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Example for user1 modifying properties on processor1: </a:t>
            </a:r>
            <a:endParaRPr b="0" lang="fr-FR" sz="2400" spc="-1" strike="noStrike">
              <a:latin typeface="Arial"/>
            </a:endParaRPr>
          </a:p>
          <a:p>
            <a:pPr lvl="2" marL="1371600" indent="-273600">
              <a:lnSpc>
                <a:spcPct val="100000"/>
              </a:lnSpc>
              <a:spcBef>
                <a:spcPts val="479"/>
              </a:spcBef>
              <a:buClr>
                <a:srgbClr val="000000"/>
              </a:buClr>
              <a:buFont typeface="Arial"/>
              <a:buChar char="•"/>
            </a:pPr>
            <a:r>
              <a:rPr b="0" lang="fr-FR" sz="2400" spc="-1" strike="noStrike">
                <a:solidFill>
                  <a:srgbClr val="000000"/>
                </a:solidFill>
                <a:latin typeface="Calibri"/>
                <a:ea typeface="ヒラギノ角ゴ Pro W3"/>
              </a:rPr>
              <a:t>User Identity: </a:t>
            </a:r>
            <a:r>
              <a:rPr b="0" i="1" lang="fr-FR" sz="2400" spc="-1" strike="noStrike">
                <a:solidFill>
                  <a:srgbClr val="000000"/>
                </a:solidFill>
                <a:latin typeface="Calibri"/>
                <a:ea typeface="ヒラギノ角ゴ Pro W3"/>
              </a:rPr>
              <a:t>user1</a:t>
            </a:r>
            <a:endParaRPr b="0" lang="fr-FR" sz="2400" spc="-1" strike="noStrike">
              <a:latin typeface="Arial"/>
            </a:endParaRPr>
          </a:p>
          <a:p>
            <a:pPr lvl="2" marL="1371600" indent="-273600">
              <a:lnSpc>
                <a:spcPct val="100000"/>
              </a:lnSpc>
              <a:spcBef>
                <a:spcPts val="479"/>
              </a:spcBef>
              <a:buClr>
                <a:srgbClr val="000000"/>
              </a:buClr>
              <a:buFont typeface="Arial"/>
              <a:buChar char="•"/>
            </a:pPr>
            <a:r>
              <a:rPr b="0" lang="fr-FR" sz="2400" spc="-1" strike="noStrike">
                <a:solidFill>
                  <a:srgbClr val="000000"/>
                </a:solidFill>
                <a:latin typeface="Calibri"/>
                <a:ea typeface="ヒラギノ角ゴ Pro W3"/>
              </a:rPr>
              <a:t>Action: </a:t>
            </a:r>
            <a:r>
              <a:rPr b="0" i="1" lang="fr-FR" sz="2400" spc="-1" strike="noStrike">
                <a:solidFill>
                  <a:srgbClr val="000000"/>
                </a:solidFill>
                <a:latin typeface="Calibri"/>
                <a:ea typeface="ヒラギノ角ゴ Pro W3"/>
              </a:rPr>
              <a:t>WRITE</a:t>
            </a:r>
            <a:endParaRPr b="0" lang="fr-FR" sz="2400" spc="-1" strike="noStrike">
              <a:latin typeface="Arial"/>
            </a:endParaRPr>
          </a:p>
          <a:p>
            <a:pPr lvl="2" marL="1371600" indent="-273600">
              <a:lnSpc>
                <a:spcPct val="100000"/>
              </a:lnSpc>
              <a:spcBef>
                <a:spcPts val="479"/>
              </a:spcBef>
              <a:buClr>
                <a:srgbClr val="000000"/>
              </a:buClr>
              <a:buFont typeface="Arial"/>
              <a:buChar char="•"/>
            </a:pPr>
            <a:r>
              <a:rPr b="0" lang="fr-FR" sz="2400" spc="-1" strike="noStrike">
                <a:solidFill>
                  <a:srgbClr val="000000"/>
                </a:solidFill>
                <a:latin typeface="Calibri"/>
                <a:ea typeface="ヒラギノ角ゴ Pro W3"/>
              </a:rPr>
              <a:t>Resource: </a:t>
            </a:r>
            <a:r>
              <a:rPr b="0" i="1" lang="fr-FR" sz="2400" spc="-1" strike="noStrike">
                <a:solidFill>
                  <a:srgbClr val="000000"/>
                </a:solidFill>
                <a:latin typeface="Calibri"/>
                <a:ea typeface="ヒラギノ角ゴ Pro W3"/>
              </a:rPr>
              <a:t>processor1 (uuid)</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Authorizer determines if the user can perform the action on the given resource</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If authorizer says resource not found, parent is checked… if parent isn’t found, parent’s parent is checked, and so on… </a:t>
            </a:r>
            <a:endParaRPr b="0" lang="fr-FR" sz="2800" spc="-1" strike="noStrike">
              <a:latin typeface="Arial"/>
            </a:endParaRPr>
          </a:p>
        </p:txBody>
      </p:sp>
    </p:spTree>
  </p:cSld>
  <p:transition spd="med">
    <p:fade/>
  </p:transition>
  <p:timing>
    <p:tnLst>
      <p:par>
        <p:cTn id="497" dur="indefinite" restart="never" nodeType="tmRoot">
          <p:childTnLst>
            <p:seq>
              <p:cTn id="498"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841320" y="3337200"/>
            <a:ext cx="11924280" cy="95544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Managed/File Based Authorizer</a:t>
            </a:r>
            <a:endParaRPr b="0" lang="fr-FR" sz="7100" spc="-1" strike="noStrike">
              <a:latin typeface="Arial"/>
            </a:endParaRPr>
          </a:p>
        </p:txBody>
      </p:sp>
    </p:spTree>
  </p:cSld>
  <p:transition spd="med">
    <p:fade/>
  </p:transition>
  <p:timing>
    <p:tnLst>
      <p:par>
        <p:cTn id="499" dur="indefinite" restart="never" nodeType="tmRoot">
          <p:childTnLst>
            <p:seq>
              <p:cTn id="500"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841320" y="37008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Secured UI Overview</a:t>
            </a:r>
            <a:endParaRPr b="0" lang="fr-FR" sz="3600" spc="-1" strike="noStrike">
              <a:latin typeface="Arial"/>
            </a:endParaRPr>
          </a:p>
        </p:txBody>
      </p:sp>
      <p:pic>
        <p:nvPicPr>
          <p:cNvPr id="688" name="Picture 3" descr=""/>
          <p:cNvPicPr/>
          <p:nvPr/>
        </p:nvPicPr>
        <p:blipFill>
          <a:blip r:embed="rId1"/>
          <a:stretch/>
        </p:blipFill>
        <p:spPr>
          <a:xfrm>
            <a:off x="722520" y="1028880"/>
            <a:ext cx="13094280" cy="642888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689" name="CustomShape 2"/>
          <p:cNvSpPr/>
          <p:nvPr/>
        </p:nvSpPr>
        <p:spPr>
          <a:xfrm>
            <a:off x="11845440" y="3411000"/>
            <a:ext cx="198000" cy="19800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0" name="CustomShape 3"/>
          <p:cNvSpPr/>
          <p:nvPr/>
        </p:nvSpPr>
        <p:spPr>
          <a:xfrm>
            <a:off x="11838240" y="3665880"/>
            <a:ext cx="207720" cy="20772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1" name="CustomShape 4"/>
          <p:cNvSpPr/>
          <p:nvPr/>
        </p:nvSpPr>
        <p:spPr>
          <a:xfrm>
            <a:off x="10283760" y="5057280"/>
            <a:ext cx="3396240" cy="5227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Lock Icon in Global Menu used to access Global policies</a:t>
            </a:r>
            <a:endParaRPr b="0" lang="fr-FR" sz="1600" spc="-1" strike="noStrike">
              <a:latin typeface="Arial"/>
            </a:endParaRPr>
          </a:p>
        </p:txBody>
      </p:sp>
      <p:sp>
        <p:nvSpPr>
          <p:cNvPr id="692" name="CustomShape 5"/>
          <p:cNvSpPr/>
          <p:nvPr/>
        </p:nvSpPr>
        <p:spPr>
          <a:xfrm flipH="1" flipV="1">
            <a:off x="11955600" y="3962160"/>
            <a:ext cx="25560" cy="10936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93" name="CustomShape 6"/>
          <p:cNvSpPr/>
          <p:nvPr/>
        </p:nvSpPr>
        <p:spPr>
          <a:xfrm>
            <a:off x="10075680" y="2270160"/>
            <a:ext cx="1748520" cy="11224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94" name="CustomShape 7"/>
          <p:cNvSpPr/>
          <p:nvPr/>
        </p:nvSpPr>
        <p:spPr>
          <a:xfrm>
            <a:off x="8377200" y="1734840"/>
            <a:ext cx="3396240" cy="5227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nSpc>
                <a:spcPct val="85000"/>
              </a:lnSpc>
              <a:spcBef>
                <a:spcPts val="601"/>
              </a:spcBef>
            </a:pPr>
            <a:r>
              <a:rPr b="0" lang="fr-FR" sz="1600" spc="-1" strike="noStrike">
                <a:solidFill>
                  <a:srgbClr val="000000"/>
                </a:solidFill>
                <a:latin typeface="Calibri"/>
                <a:ea typeface="DejaVu Sans"/>
              </a:rPr>
              <a:t>Users Icon in Global Menu used to access Users/Groups</a:t>
            </a:r>
            <a:endParaRPr b="0" lang="fr-FR" sz="1600" spc="-1" strike="noStrike">
              <a:latin typeface="Arial"/>
            </a:endParaRPr>
          </a:p>
        </p:txBody>
      </p:sp>
      <p:sp>
        <p:nvSpPr>
          <p:cNvPr id="695" name="CustomShape 8"/>
          <p:cNvSpPr/>
          <p:nvPr/>
        </p:nvSpPr>
        <p:spPr>
          <a:xfrm>
            <a:off x="1346040" y="6197400"/>
            <a:ext cx="3716640" cy="72864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Lock Icon in palette used to access policies for currently selected component</a:t>
            </a:r>
            <a:endParaRPr b="0" lang="fr-FR" sz="1600" spc="-1" strike="noStrike">
              <a:latin typeface="Arial"/>
            </a:endParaRPr>
          </a:p>
        </p:txBody>
      </p:sp>
      <p:sp>
        <p:nvSpPr>
          <p:cNvPr id="696" name="CustomShape 9"/>
          <p:cNvSpPr/>
          <p:nvPr/>
        </p:nvSpPr>
        <p:spPr>
          <a:xfrm flipH="1" flipV="1">
            <a:off x="1341360" y="5334120"/>
            <a:ext cx="1861560" cy="861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97" name="CustomShape 10"/>
          <p:cNvSpPr/>
          <p:nvPr/>
        </p:nvSpPr>
        <p:spPr>
          <a:xfrm>
            <a:off x="572040" y="3414240"/>
            <a:ext cx="1755720" cy="5227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Selected root process group</a:t>
            </a:r>
            <a:endParaRPr b="0" lang="fr-FR" sz="1600" spc="-1" strike="noStrike">
              <a:latin typeface="Arial"/>
            </a:endParaRPr>
          </a:p>
        </p:txBody>
      </p:sp>
      <p:sp>
        <p:nvSpPr>
          <p:cNvPr id="698" name="CustomShape 11"/>
          <p:cNvSpPr/>
          <p:nvPr/>
        </p:nvSpPr>
        <p:spPr>
          <a:xfrm>
            <a:off x="1450440" y="3949920"/>
            <a:ext cx="212760" cy="6321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699" name="CustomShape 12"/>
          <p:cNvSpPr/>
          <p:nvPr/>
        </p:nvSpPr>
        <p:spPr>
          <a:xfrm>
            <a:off x="1101600" y="5126040"/>
            <a:ext cx="258480" cy="25128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ransition spd="med">
    <p:fade/>
  </p:transition>
  <p:timing>
    <p:tnLst>
      <p:par>
        <p:cTn id="501" dur="indefinite" restart="never" nodeType="tmRoot">
          <p:childTnLst>
            <p:seq>
              <p:cTn id="502"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Secured NiFi - Managing Users</a:t>
            </a:r>
            <a:endParaRPr b="0" lang="fr-FR" sz="3600" spc="-1" strike="noStrike">
              <a:latin typeface="Arial"/>
            </a:endParaRPr>
          </a:p>
        </p:txBody>
      </p:sp>
      <p:sp>
        <p:nvSpPr>
          <p:cNvPr id="701" name="CustomShape 2"/>
          <p:cNvSpPr/>
          <p:nvPr/>
        </p:nvSpPr>
        <p:spPr>
          <a:xfrm>
            <a:off x="841320" y="1752480"/>
            <a:ext cx="5036760" cy="371520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Clicking the new user icon allows the admin to create Users and Groups</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Individual Users can be grouped</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Groups can be assigned members</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Clicking the edit user icon allows the admin to update a specific User/Group</a:t>
            </a:r>
            <a:endParaRPr b="0" lang="fr-FR" sz="2800" spc="-1" strike="noStrike">
              <a:latin typeface="Arial"/>
            </a:endParaRPr>
          </a:p>
        </p:txBody>
      </p:sp>
      <p:pic>
        <p:nvPicPr>
          <p:cNvPr id="702" name="Picture 6" descr=""/>
          <p:cNvPicPr/>
          <p:nvPr/>
        </p:nvPicPr>
        <p:blipFill>
          <a:blip r:embed="rId1"/>
          <a:stretch/>
        </p:blipFill>
        <p:spPr>
          <a:xfrm>
            <a:off x="5837760" y="1203120"/>
            <a:ext cx="8064720" cy="556920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03" dur="indefinite" restart="never" nodeType="tmRoot">
          <p:childTnLst>
            <p:seq>
              <p:cTn id="504"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Managing Global Policies</a:t>
            </a:r>
            <a:endParaRPr b="0" lang="fr-FR" sz="3600" spc="-1" strike="noStrike">
              <a:latin typeface="Arial"/>
            </a:endParaRPr>
          </a:p>
        </p:txBody>
      </p:sp>
      <p:sp>
        <p:nvSpPr>
          <p:cNvPr id="704" name="CustomShape 2"/>
          <p:cNvSpPr/>
          <p:nvPr/>
        </p:nvSpPr>
        <p:spPr>
          <a:xfrm>
            <a:off x="841320" y="1752480"/>
            <a:ext cx="5712840" cy="454320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Select the policy in question</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Optionally select if the action is view or modify</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 the add user button to search for the desired User</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Controller policies extend to Reporting Tasks and Controller level Service unless explicitly overridden</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Global admin policies extend to all components (cannot be overridden)</a:t>
            </a:r>
            <a:endParaRPr b="0" lang="fr-FR" sz="2800" spc="-1" strike="noStrike">
              <a:latin typeface="Arial"/>
            </a:endParaRPr>
          </a:p>
        </p:txBody>
      </p:sp>
      <p:pic>
        <p:nvPicPr>
          <p:cNvPr id="705" name="Picture 6" descr=""/>
          <p:cNvPicPr/>
          <p:nvPr/>
        </p:nvPicPr>
        <p:blipFill>
          <a:blip r:embed="rId1"/>
          <a:stretch/>
        </p:blipFill>
        <p:spPr>
          <a:xfrm>
            <a:off x="6604560" y="1411200"/>
            <a:ext cx="7409520" cy="527220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05" dur="indefinite" restart="never" nodeType="tmRoot">
          <p:childTnLst>
            <p:seq>
              <p:cTn id="506"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
          <p:cNvSpPr/>
          <p:nvPr/>
        </p:nvSpPr>
        <p:spPr>
          <a:xfrm>
            <a:off x="841320" y="47772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Global Policies</a:t>
            </a:r>
            <a:endParaRPr b="0" lang="fr-FR" sz="3600" spc="-1" strike="noStrike">
              <a:latin typeface="Arial"/>
            </a:endParaRPr>
          </a:p>
        </p:txBody>
      </p:sp>
      <p:graphicFrame>
        <p:nvGraphicFramePr>
          <p:cNvPr id="707" name="Table 2"/>
          <p:cNvGraphicFramePr/>
          <p:nvPr/>
        </p:nvGraphicFramePr>
        <p:xfrm>
          <a:off x="753840" y="1152360"/>
          <a:ext cx="12975120" cy="6183000"/>
        </p:xfrm>
        <a:graphic>
          <a:graphicData uri="http://schemas.openxmlformats.org/drawingml/2006/table">
            <a:tbl>
              <a:tblPr/>
              <a:tblGrid>
                <a:gridCol w="3012480"/>
                <a:gridCol w="7532640"/>
                <a:gridCol w="2430360"/>
              </a:tblGrid>
              <a:tr h="655560">
                <a:tc>
                  <a:txBody>
                    <a:bodyPr lIns="12600" rIns="12600"/>
                    <a:p>
                      <a:pPr>
                        <a:lnSpc>
                          <a:spcPct val="100000"/>
                        </a:lnSpc>
                      </a:pPr>
                      <a:r>
                        <a:rPr b="1" lang="fr-FR" sz="2000" spc="-1" strike="noStrike">
                          <a:solidFill>
                            <a:srgbClr val="000000"/>
                          </a:solidFill>
                          <a:latin typeface="Times New Roman"/>
                        </a:rPr>
                        <a:t>Policy</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2600" rIns="12600"/>
                    <a:p>
                      <a:pPr>
                        <a:lnSpc>
                          <a:spcPct val="100000"/>
                        </a:lnSpc>
                      </a:pPr>
                      <a:r>
                        <a:rPr b="1" lang="fr-FR" sz="2000" spc="-1" strike="noStrike">
                          <a:solidFill>
                            <a:srgbClr val="000000"/>
                          </a:solidFill>
                          <a:latin typeface="Times New Roman"/>
                        </a:rPr>
                        <a:t>Privilege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2600" rIns="12600"/>
                    <a:p>
                      <a:pPr>
                        <a:lnSpc>
                          <a:spcPct val="100000"/>
                        </a:lnSpc>
                      </a:pPr>
                      <a:r>
                        <a:rPr b="1" lang="fr-FR" sz="2000" spc="-1" strike="noStrike">
                          <a:solidFill>
                            <a:srgbClr val="000000"/>
                          </a:solidFill>
                          <a:latin typeface="Times New Roman"/>
                        </a:rPr>
                        <a:t>Global Menu Selection</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r>
              <a:tr h="387360">
                <a:tc>
                  <a:txBody>
                    <a:bodyPr lIns="12600" rIns="12600"/>
                    <a:p>
                      <a:pPr>
                        <a:lnSpc>
                          <a:spcPct val="100000"/>
                        </a:lnSpc>
                      </a:pPr>
                      <a:r>
                        <a:rPr b="0" lang="fr-FR" sz="2000" spc="-1" strike="noStrike">
                          <a:solidFill>
                            <a:srgbClr val="000000"/>
                          </a:solidFill>
                          <a:latin typeface="Inherit"/>
                        </a:rPr>
                        <a:t>view the UI</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 users to view the UI</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N/A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978480">
                <a:tc>
                  <a:txBody>
                    <a:bodyPr lIns="12600" rIns="12600"/>
                    <a:p>
                      <a:pPr>
                        <a:lnSpc>
                          <a:spcPct val="100000"/>
                        </a:lnSpc>
                      </a:pPr>
                      <a:r>
                        <a:rPr b="0" lang="fr-FR" sz="2000" spc="-1" strike="noStrike">
                          <a:solidFill>
                            <a:srgbClr val="000000"/>
                          </a:solidFill>
                          <a:latin typeface="Inherit"/>
                        </a:rPr>
                        <a:t>Access the controller</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view/modify the controller including Reporting Tasks, Controller Services, and Nodes in the Cluster</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Controller Settings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682920">
                <a:tc>
                  <a:txBody>
                    <a:bodyPr lIns="12600" rIns="12600"/>
                    <a:p>
                      <a:pPr>
                        <a:lnSpc>
                          <a:spcPct val="100000"/>
                        </a:lnSpc>
                      </a:pPr>
                      <a:r>
                        <a:rPr b="0" lang="fr-FR" sz="2000" spc="-1" strike="noStrike">
                          <a:solidFill>
                            <a:srgbClr val="000000"/>
                          </a:solidFill>
                          <a:latin typeface="Inherit"/>
                        </a:rPr>
                        <a:t>Query provenance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users to submit a Provenance Search and request Event Lineage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Data Provenance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682920">
                <a:tc>
                  <a:txBody>
                    <a:bodyPr lIns="12600" rIns="12600"/>
                    <a:p>
                      <a:pPr>
                        <a:lnSpc>
                          <a:spcPct val="100000"/>
                        </a:lnSpc>
                      </a:pPr>
                      <a:r>
                        <a:rPr b="0" lang="fr-FR" sz="2000" spc="-1" strike="noStrike">
                          <a:solidFill>
                            <a:srgbClr val="000000"/>
                          </a:solidFill>
                          <a:latin typeface="Inherit"/>
                        </a:rPr>
                        <a:t>Access restricted components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create/modify restricted components assuming otherwise sufficient permissions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N/A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682920">
                <a:tc>
                  <a:txBody>
                    <a:bodyPr lIns="12600" rIns="12600"/>
                    <a:p>
                      <a:pPr>
                        <a:lnSpc>
                          <a:spcPct val="100000"/>
                        </a:lnSpc>
                      </a:pPr>
                      <a:r>
                        <a:rPr b="0" lang="fr-FR" sz="2000" spc="-1" strike="noStrike">
                          <a:solidFill>
                            <a:srgbClr val="000000"/>
                          </a:solidFill>
                          <a:latin typeface="Inherit"/>
                        </a:rPr>
                        <a:t>Access all policies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users to view/modify the policies for all components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Policies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682920">
                <a:tc>
                  <a:txBody>
                    <a:bodyPr lIns="12600" rIns="12600"/>
                    <a:p>
                      <a:pPr>
                        <a:lnSpc>
                          <a:spcPct val="100000"/>
                        </a:lnSpc>
                      </a:pPr>
                      <a:r>
                        <a:rPr b="0" lang="fr-FR" sz="2000" spc="-1" strike="noStrike">
                          <a:solidFill>
                            <a:srgbClr val="000000"/>
                          </a:solidFill>
                          <a:latin typeface="Inherit"/>
                        </a:rPr>
                        <a:t>Access users/user groups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view/modify the users and user groups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Users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682920">
                <a:tc>
                  <a:txBody>
                    <a:bodyPr lIns="12600" rIns="12600"/>
                    <a:p>
                      <a:pPr>
                        <a:lnSpc>
                          <a:spcPct val="100000"/>
                        </a:lnSpc>
                      </a:pPr>
                      <a:r>
                        <a:rPr b="0" lang="fr-FR" sz="2000" spc="-1" strike="noStrike">
                          <a:solidFill>
                            <a:srgbClr val="000000"/>
                          </a:solidFill>
                          <a:latin typeface="Inherit"/>
                        </a:rPr>
                        <a:t>Retrieve site-to-site details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other NiFi instances to retrieve Site-To-Site details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N/A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682920">
                <a:tc>
                  <a:txBody>
                    <a:bodyPr lIns="12600" rIns="12600"/>
                    <a:p>
                      <a:pPr>
                        <a:lnSpc>
                          <a:spcPct val="100000"/>
                        </a:lnSpc>
                      </a:pPr>
                      <a:r>
                        <a:rPr b="0" lang="fr-FR" sz="2000" spc="-1" strike="noStrike">
                          <a:solidFill>
                            <a:srgbClr val="000000"/>
                          </a:solidFill>
                          <a:latin typeface="Inherit"/>
                        </a:rPr>
                        <a:t>View system diagnostics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view System Diagnostics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Summary</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682920">
                <a:tc>
                  <a:txBody>
                    <a:bodyPr lIns="12600" rIns="12600"/>
                    <a:p>
                      <a:pPr>
                        <a:lnSpc>
                          <a:spcPct val="100000"/>
                        </a:lnSpc>
                      </a:pPr>
                      <a:r>
                        <a:rPr b="0" lang="fr-FR" sz="2000" spc="-1" strike="noStrike">
                          <a:solidFill>
                            <a:srgbClr val="000000"/>
                          </a:solidFill>
                          <a:latin typeface="Inherit"/>
                        </a:rPr>
                        <a:t>Proxy user requests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proxy machines to send requests on the behalf of others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N/A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387360">
                <a:tc>
                  <a:txBody>
                    <a:bodyPr lIns="12600" rIns="12600"/>
                    <a:p>
                      <a:pPr>
                        <a:lnSpc>
                          <a:spcPct val="100000"/>
                        </a:lnSpc>
                      </a:pPr>
                      <a:r>
                        <a:rPr b="0" lang="fr-FR" sz="2000" spc="-1" strike="noStrike">
                          <a:solidFill>
                            <a:srgbClr val="000000"/>
                          </a:solidFill>
                          <a:latin typeface="Inherit"/>
                        </a:rPr>
                        <a:t>Access counters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view/modify Counters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Counters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bl>
          </a:graphicData>
        </a:graphic>
      </p:graphicFrame>
    </p:spTree>
  </p:cSld>
  <p:transition spd="med">
    <p:fade/>
  </p:transition>
  <p:timing>
    <p:tnLst>
      <p:par>
        <p:cTn id="507" dur="indefinite" restart="never" nodeType="tmRoot">
          <p:childTnLst>
            <p:seq>
              <p:cTn id="508"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Managing Component Policies</a:t>
            </a:r>
            <a:endParaRPr b="0" lang="fr-FR" sz="3600" spc="-1" strike="noStrike">
              <a:latin typeface="Arial"/>
            </a:endParaRPr>
          </a:p>
        </p:txBody>
      </p:sp>
      <p:sp>
        <p:nvSpPr>
          <p:cNvPr id="709" name="CustomShape 2"/>
          <p:cNvSpPr/>
          <p:nvPr/>
        </p:nvSpPr>
        <p:spPr>
          <a:xfrm>
            <a:off x="841320" y="1752480"/>
            <a:ext cx="6003000" cy="454212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Clicking the lock icon brings up policies for the selected component </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Drop-down specifies the action</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 Create to define a new policy if none is defined, then add Users and Groups</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Data policies require entire request chain to be authorized</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Zero master clustering - User requests replicated through other nodes</a:t>
            </a:r>
            <a:endParaRPr b="0" lang="fr-FR" sz="2400" spc="-1" strike="noStrike">
              <a:latin typeface="Arial"/>
            </a:endParaRPr>
          </a:p>
        </p:txBody>
      </p:sp>
      <p:pic>
        <p:nvPicPr>
          <p:cNvPr id="710" name="Picture 4" descr=""/>
          <p:cNvPicPr/>
          <p:nvPr/>
        </p:nvPicPr>
        <p:blipFill>
          <a:blip r:embed="rId1"/>
          <a:stretch/>
        </p:blipFill>
        <p:spPr>
          <a:xfrm>
            <a:off x="6609960" y="1672920"/>
            <a:ext cx="7886160" cy="478728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09" dur="indefinite" restart="never" nodeType="tmRoot">
          <p:childTnLst>
            <p:seq>
              <p:cTn id="510"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841320" y="47772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Component Policies</a:t>
            </a:r>
            <a:endParaRPr b="0" lang="fr-FR" sz="3600" spc="-1" strike="noStrike">
              <a:latin typeface="Arial"/>
            </a:endParaRPr>
          </a:p>
        </p:txBody>
      </p:sp>
      <p:graphicFrame>
        <p:nvGraphicFramePr>
          <p:cNvPr id="712" name="Table 2"/>
          <p:cNvGraphicFramePr/>
          <p:nvPr/>
        </p:nvGraphicFramePr>
        <p:xfrm>
          <a:off x="753840" y="1152360"/>
          <a:ext cx="12800160" cy="5853240"/>
        </p:xfrm>
        <a:graphic>
          <a:graphicData uri="http://schemas.openxmlformats.org/drawingml/2006/table">
            <a:tbl>
              <a:tblPr/>
              <a:tblGrid>
                <a:gridCol w="3656520"/>
                <a:gridCol w="9144000"/>
              </a:tblGrid>
              <a:tr h="397080">
                <a:tc>
                  <a:txBody>
                    <a:bodyPr lIns="12600" rIns="12600"/>
                    <a:p>
                      <a:pPr>
                        <a:lnSpc>
                          <a:spcPct val="100000"/>
                        </a:lnSpc>
                      </a:pPr>
                      <a:r>
                        <a:rPr b="1" lang="fr-FR" sz="2000" spc="-1" strike="noStrike">
                          <a:solidFill>
                            <a:srgbClr val="000000"/>
                          </a:solidFill>
                          <a:latin typeface="Times New Roman"/>
                        </a:rPr>
                        <a:t>Policy</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c>
                  <a:txBody>
                    <a:bodyPr lIns="12600" rIns="12600"/>
                    <a:p>
                      <a:pPr>
                        <a:lnSpc>
                          <a:spcPct val="100000"/>
                        </a:lnSpc>
                      </a:pPr>
                      <a:r>
                        <a:rPr b="1" lang="fr-FR" sz="2000" spc="-1" strike="noStrike">
                          <a:solidFill>
                            <a:srgbClr val="000000"/>
                          </a:solidFill>
                          <a:latin typeface="Times New Roman"/>
                        </a:rPr>
                        <a:t>Privilege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38160">
                      <a:solidFill>
                        <a:srgbClr val="1e1e1e"/>
                      </a:solidFill>
                    </a:lnB>
                    <a:solidFill>
                      <a:srgbClr val="3fae2a"/>
                    </a:solidFill>
                  </a:tcPr>
                </a:tc>
              </a:tr>
              <a:tr h="608040">
                <a:tc>
                  <a:txBody>
                    <a:bodyPr lIns="12600" rIns="12600"/>
                    <a:p>
                      <a:pPr>
                        <a:lnSpc>
                          <a:spcPct val="100000"/>
                        </a:lnSpc>
                      </a:pPr>
                      <a:r>
                        <a:rPr b="0" lang="fr-FR" sz="2000" spc="-1" strike="noStrike">
                          <a:solidFill>
                            <a:srgbClr val="000000"/>
                          </a:solidFill>
                          <a:latin typeface="Inherit"/>
                        </a:rPr>
                        <a:t>View the component</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users to view component configuration details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491040">
                <a:tc>
                  <a:txBody>
                    <a:bodyPr lIns="12600" rIns="12600"/>
                    <a:p>
                      <a:pPr>
                        <a:lnSpc>
                          <a:spcPct val="100000"/>
                        </a:lnSpc>
                      </a:pPr>
                      <a:r>
                        <a:rPr b="0" lang="fr-FR" sz="2000" spc="-1" strike="noStrike">
                          <a:solidFill>
                            <a:srgbClr val="000000"/>
                          </a:solidFill>
                          <a:latin typeface="Inherit"/>
                        </a:rPr>
                        <a:t>Modify the component</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modify component configuration details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788040">
                <a:tc>
                  <a:txBody>
                    <a:bodyPr lIns="12600" rIns="12600"/>
                    <a:p>
                      <a:pPr>
                        <a:lnSpc>
                          <a:spcPct val="100000"/>
                        </a:lnSpc>
                      </a:pPr>
                      <a:r>
                        <a:rPr b="0" lang="fr-FR" sz="2000" spc="-1" strike="noStrike">
                          <a:solidFill>
                            <a:srgbClr val="000000"/>
                          </a:solidFill>
                          <a:latin typeface="Inherit"/>
                        </a:rPr>
                        <a:t>View the data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user to view metadata and content for this component through provenance data and flowfile queues in outbound connections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734760">
                <a:tc>
                  <a:txBody>
                    <a:bodyPr lIns="12600" rIns="12600"/>
                    <a:p>
                      <a:pPr>
                        <a:lnSpc>
                          <a:spcPct val="100000"/>
                        </a:lnSpc>
                      </a:pPr>
                      <a:r>
                        <a:rPr b="0" lang="fr-FR" sz="2000" spc="-1" strike="noStrike">
                          <a:solidFill>
                            <a:srgbClr val="000000"/>
                          </a:solidFill>
                          <a:latin typeface="Inherit"/>
                        </a:rPr>
                        <a:t>Modify the data</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 to empty flowfile queues in outbound connections and submit replays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734760">
                <a:tc>
                  <a:txBody>
                    <a:bodyPr lIns="12600" rIns="12600"/>
                    <a:p>
                      <a:pPr>
                        <a:lnSpc>
                          <a:spcPct val="100000"/>
                        </a:lnSpc>
                      </a:pPr>
                      <a:r>
                        <a:rPr b="0" lang="fr-FR" sz="2000" spc="-1" strike="noStrike">
                          <a:solidFill>
                            <a:srgbClr val="000000"/>
                          </a:solidFill>
                          <a:latin typeface="Inherit"/>
                        </a:rPr>
                        <a:t>View the policies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users to view the list of users who can view/modify a component</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734760">
                <a:tc>
                  <a:txBody>
                    <a:bodyPr lIns="12600" rIns="12600"/>
                    <a:p>
                      <a:pPr>
                        <a:lnSpc>
                          <a:spcPct val="100000"/>
                        </a:lnSpc>
                      </a:pPr>
                      <a:r>
                        <a:rPr b="0" lang="fr-FR" sz="2000" spc="-1" strike="noStrike">
                          <a:solidFill>
                            <a:srgbClr val="000000"/>
                          </a:solidFill>
                          <a:latin typeface="Inherit"/>
                        </a:rPr>
                        <a:t>Modify the policies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users to modify the list of users who can view/modify a component</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r h="734760">
                <a:tc>
                  <a:txBody>
                    <a:bodyPr lIns="12600" rIns="12600"/>
                    <a:p>
                      <a:pPr>
                        <a:lnSpc>
                          <a:spcPct val="100000"/>
                        </a:lnSpc>
                      </a:pPr>
                      <a:r>
                        <a:rPr b="0" lang="fr-FR" sz="2000" spc="-1" strike="noStrike">
                          <a:solidFill>
                            <a:srgbClr val="000000"/>
                          </a:solidFill>
                          <a:latin typeface="Inherit"/>
                        </a:rPr>
                        <a:t>Receive data via site-to-site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c>
                  <a:txBody>
                    <a:bodyPr lIns="12600" rIns="12600"/>
                    <a:p>
                      <a:pPr>
                        <a:lnSpc>
                          <a:spcPct val="100000"/>
                        </a:lnSpc>
                      </a:pPr>
                      <a:r>
                        <a:rPr b="0" lang="fr-FR" sz="2000" spc="-1" strike="noStrike">
                          <a:solidFill>
                            <a:srgbClr val="000000"/>
                          </a:solidFill>
                          <a:latin typeface="Inherit"/>
                        </a:rPr>
                        <a:t>Allows a port to receive data from NiFi instances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cee3cd"/>
                    </a:solidFill>
                  </a:tcPr>
                </a:tc>
              </a:tr>
              <a:tr h="630360">
                <a:tc>
                  <a:txBody>
                    <a:bodyPr lIns="12600" rIns="12600"/>
                    <a:p>
                      <a:pPr>
                        <a:lnSpc>
                          <a:spcPct val="100000"/>
                        </a:lnSpc>
                      </a:pPr>
                      <a:r>
                        <a:rPr b="0" lang="fr-FR" sz="2000" spc="-1" strike="noStrike">
                          <a:solidFill>
                            <a:srgbClr val="000000"/>
                          </a:solidFill>
                          <a:latin typeface="Inherit"/>
                        </a:rPr>
                        <a:t>Send data via site-to-site</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c>
                  <a:txBody>
                    <a:bodyPr lIns="12600" rIns="12600"/>
                    <a:p>
                      <a:pPr>
                        <a:lnSpc>
                          <a:spcPct val="100000"/>
                        </a:lnSpc>
                      </a:pPr>
                      <a:r>
                        <a:rPr b="0" lang="fr-FR" sz="2000" spc="-1" strike="noStrike">
                          <a:solidFill>
                            <a:srgbClr val="000000"/>
                          </a:solidFill>
                          <a:latin typeface="Inherit"/>
                        </a:rPr>
                        <a:t>Allows a port to send data from NiFi instances</a:t>
                      </a:r>
                      <a:endParaRPr b="0" lang="fr-FR" sz="2000" spc="-1" strike="noStrike">
                        <a:latin typeface="Arial"/>
                      </a:endParaRPr>
                    </a:p>
                  </a:txBody>
                  <a:tcPr marL="12600" marR="12600">
                    <a:lnL w="12240">
                      <a:solidFill>
                        <a:srgbClr val="1e1e1e"/>
                      </a:solidFill>
                    </a:lnL>
                    <a:lnR w="12240">
                      <a:solidFill>
                        <a:srgbClr val="1e1e1e"/>
                      </a:solidFill>
                    </a:lnR>
                    <a:lnT w="12240">
                      <a:solidFill>
                        <a:srgbClr val="1e1e1e"/>
                      </a:solidFill>
                    </a:lnT>
                    <a:lnB w="12240">
                      <a:solidFill>
                        <a:srgbClr val="1e1e1e"/>
                      </a:solidFill>
                    </a:lnB>
                    <a:solidFill>
                      <a:srgbClr val="e8f1e7"/>
                    </a:solidFill>
                  </a:tcPr>
                </a:tc>
              </a:tr>
            </a:tbl>
          </a:graphicData>
        </a:graphic>
      </p:graphicFrame>
    </p:spTree>
  </p:cSld>
  <p:transition spd="med">
    <p:fade/>
  </p:transition>
  <p:timing>
    <p:tnLst>
      <p:par>
        <p:cTn id="511" dur="indefinite" restart="never" nodeType="tmRoot">
          <p:childTnLst>
            <p:seq>
              <p:cTn id="512"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Viewing Policies on Users</a:t>
            </a:r>
            <a:endParaRPr b="0" lang="fr-FR" sz="3600" spc="-1" strike="noStrike">
              <a:latin typeface="Arial"/>
            </a:endParaRPr>
          </a:p>
        </p:txBody>
      </p:sp>
      <p:sp>
        <p:nvSpPr>
          <p:cNvPr id="714" name="CustomShape 2"/>
          <p:cNvSpPr/>
          <p:nvPr/>
        </p:nvSpPr>
        <p:spPr>
          <a:xfrm>
            <a:off x="841320" y="1752480"/>
            <a:ext cx="5712840" cy="240696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From the UI, select “Users” from the Global Menu. This opens the NiFi Users dialog.</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Select the View User Policies icon</a:t>
            </a:r>
            <a:endParaRPr b="0" lang="fr-FR" sz="2800" spc="-1" strike="noStrike">
              <a:latin typeface="Arial"/>
            </a:endParaRPr>
          </a:p>
          <a:p>
            <a:pPr>
              <a:lnSpc>
                <a:spcPct val="90000"/>
              </a:lnSpc>
              <a:spcBef>
                <a:spcPts val="1800"/>
              </a:spcBef>
            </a:pPr>
            <a:endParaRPr b="0" lang="fr-FR" sz="2800" spc="-1" strike="noStrike">
              <a:latin typeface="Arial"/>
            </a:endParaRPr>
          </a:p>
        </p:txBody>
      </p:sp>
      <p:pic>
        <p:nvPicPr>
          <p:cNvPr id="715" name="Picture 3" descr=""/>
          <p:cNvPicPr/>
          <p:nvPr/>
        </p:nvPicPr>
        <p:blipFill>
          <a:blip r:embed="rId1"/>
          <a:stretch/>
        </p:blipFill>
        <p:spPr>
          <a:xfrm>
            <a:off x="6897600" y="1346040"/>
            <a:ext cx="7116120" cy="48711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716" name="Picture 4" descr=""/>
          <p:cNvPicPr/>
          <p:nvPr/>
        </p:nvPicPr>
        <p:blipFill>
          <a:blip r:embed="rId2"/>
          <a:stretch/>
        </p:blipFill>
        <p:spPr>
          <a:xfrm>
            <a:off x="6906600" y="1357560"/>
            <a:ext cx="7216920" cy="483804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717" name="Picture 5" descr=""/>
          <p:cNvPicPr/>
          <p:nvPr/>
        </p:nvPicPr>
        <p:blipFill>
          <a:blip r:embed="rId3"/>
          <a:stretch/>
        </p:blipFill>
        <p:spPr>
          <a:xfrm>
            <a:off x="6177240" y="3230640"/>
            <a:ext cx="291240" cy="278640"/>
          </a:xfrm>
          <a:prstGeom prst="rect">
            <a:avLst/>
          </a:prstGeom>
          <a:ln>
            <a:noFill/>
          </a:ln>
        </p:spPr>
      </p:pic>
    </p:spTree>
  </p:cSld>
  <p:transition spd="med">
    <p:fade/>
  </p:transition>
  <p:timing>
    <p:tnLst>
      <p:par>
        <p:cTn id="513" dur="indefinite" restart="never" nodeType="tmRoot">
          <p:childTnLst>
            <p:seq>
              <p:cTn id="514" dur="indefinite" nodeType="mainSeq">
                <p:childTnLst>
                  <p:par>
                    <p:cTn id="515" fill="hold">
                      <p:stCondLst>
                        <p:cond delay="indefinite"/>
                      </p:stCondLst>
                      <p:childTnLst>
                        <p:par>
                          <p:cTn id="516" fill="hold">
                            <p:stCondLst>
                              <p:cond delay="0"/>
                            </p:stCondLst>
                            <p:childTnLst>
                              <p:par>
                                <p:cTn id="517" nodeType="clickEffect" fill="hold" presetClass="entr" presetID="12" presetSubtype="4">
                                  <p:stCondLst>
                                    <p:cond delay="0"/>
                                  </p:stCondLst>
                                  <p:childTnLst>
                                    <p:set>
                                      <p:cBhvr>
                                        <p:cTn id="518" dur="1" fill="hold">
                                          <p:stCondLst>
                                            <p:cond delay="0"/>
                                          </p:stCondLst>
                                        </p:cTn>
                                        <p:tgtEl>
                                          <p:spTgt spid="717"/>
                                        </p:tgtEl>
                                        <p:attrNameLst>
                                          <p:attrName>style.visibility</p:attrName>
                                        </p:attrNameLst>
                                      </p:cBhvr>
                                      <p:to>
                                        <p:strVal val="visible"/>
                                      </p:to>
                                    </p:set>
                                    <p:anim calcmode="lin" valueType="num">
                                      <p:cBhvr additive="repl">
                                        <p:cTn id="519" dur="500"/>
                                        <p:tgtEl>
                                          <p:spTgt spid="717"/>
                                        </p:tgtEl>
                                        <p:attrNameLst>
                                          <p:attrName>ppt_y</p:attrName>
                                        </p:attrNameLst>
                                      </p:cBhvr>
                                      <p:tavLst>
                                        <p:tav tm="0">
                                          <p:val>
                                            <p:strVal val="#ppt_y+#ppt_h*1.125000"/>
                                          </p:val>
                                        </p:tav>
                                        <p:tav tm="100000">
                                          <p:val>
                                            <p:strVal val="#ppt_y"/>
                                          </p:val>
                                        </p:tav>
                                      </p:tavLst>
                                    </p:anim>
                                    <p:animEffect filter="wipe(up)" transition="in">
                                      <p:cBhvr additive="repl">
                                        <p:cTn id="520" dur="500"/>
                                        <p:tgtEl>
                                          <p:spTgt spid="717"/>
                                        </p:tgtEl>
                                      </p:cBhvr>
                                    </p:animEffect>
                                  </p:childTnLst>
                                </p:cTn>
                              </p:par>
                              <p:par>
                                <p:cTn id="521" nodeType="withEffect" fill="hold" presetClass="entr" presetID="12" presetSubtype="4">
                                  <p:stCondLst>
                                    <p:cond delay="0"/>
                                  </p:stCondLst>
                                  <p:childTnLst>
                                    <p:set>
                                      <p:cBhvr>
                                        <p:cTn id="522" dur="1" fill="hold">
                                          <p:stCondLst>
                                            <p:cond delay="0"/>
                                          </p:stCondLst>
                                        </p:cTn>
                                        <p:tgtEl>
                                          <p:spTgt spid="716"/>
                                        </p:tgtEl>
                                        <p:attrNameLst>
                                          <p:attrName>style.visibility</p:attrName>
                                        </p:attrNameLst>
                                      </p:cBhvr>
                                      <p:to>
                                        <p:strVal val="visible"/>
                                      </p:to>
                                    </p:set>
                                    <p:anim calcmode="lin" valueType="num">
                                      <p:cBhvr additive="repl">
                                        <p:cTn id="523" dur="500"/>
                                        <p:tgtEl>
                                          <p:spTgt spid="716"/>
                                        </p:tgtEl>
                                        <p:attrNameLst>
                                          <p:attrName>ppt_y</p:attrName>
                                        </p:attrNameLst>
                                      </p:cBhvr>
                                      <p:tavLst>
                                        <p:tav tm="0">
                                          <p:val>
                                            <p:strVal val="#ppt_y+#ppt_h*1.125000"/>
                                          </p:val>
                                        </p:tav>
                                        <p:tav tm="100000">
                                          <p:val>
                                            <p:strVal val="#ppt_y"/>
                                          </p:val>
                                        </p:tav>
                                      </p:tavLst>
                                    </p:anim>
                                    <p:animEffect filter="wipe(up)" transition="in">
                                      <p:cBhvr additive="repl">
                                        <p:cTn id="524" dur="500"/>
                                        <p:tgtEl>
                                          <p:spTgt spid="716"/>
                                        </p:tgtEl>
                                      </p:cBhvr>
                                    </p:animEffect>
                                  </p:childTnLst>
                                </p:cTn>
                              </p:par>
                              <p:par>
                                <p:cTn id="525" nodeType="withEffect" fill="hold" presetClass="entr" presetID="12" presetSubtype="4">
                                  <p:stCondLst>
                                    <p:cond delay="0"/>
                                  </p:stCondLst>
                                  <p:childTnLst>
                                    <p:set>
                                      <p:cBhvr>
                                        <p:cTn id="526" dur="1" fill="hold">
                                          <p:stCondLst>
                                            <p:cond delay="0"/>
                                          </p:stCondLst>
                                        </p:cTn>
                                        <p:tgtEl>
                                          <p:spTgt spid="714">
                                            <p:txEl>
                                              <p:pRg st="1" end="1"/>
                                            </p:txEl>
                                          </p:spTgt>
                                        </p:tgtEl>
                                        <p:attrNameLst>
                                          <p:attrName>style.visibility</p:attrName>
                                        </p:attrNameLst>
                                      </p:cBhvr>
                                      <p:to>
                                        <p:strVal val="visible"/>
                                      </p:to>
                                    </p:set>
                                    <p:anim calcmode="lin" valueType="num">
                                      <p:cBhvr additive="repl">
                                        <p:cTn id="527" dur="500"/>
                                        <p:tgtEl>
                                          <p:spTgt spid="714">
                                            <p:txEl>
                                              <p:pRg st="1" end="1"/>
                                            </p:txEl>
                                          </p:spTgt>
                                        </p:tgtEl>
                                        <p:attrNameLst>
                                          <p:attrName>ppt_y</p:attrName>
                                        </p:attrNameLst>
                                      </p:cBhvr>
                                      <p:tavLst>
                                        <p:tav tm="0">
                                          <p:val>
                                            <p:strVal val="#ppt_y+#ppt_h*1.125000"/>
                                          </p:val>
                                        </p:tav>
                                        <p:tav tm="100000">
                                          <p:val>
                                            <p:strVal val="#ppt_y"/>
                                          </p:val>
                                        </p:tav>
                                      </p:tavLst>
                                    </p:anim>
                                    <p:animEffect filter="wipe(up)" transition="in">
                                      <p:cBhvr additive="repl">
                                        <p:cTn id="528" dur="500"/>
                                        <p:tgtEl>
                                          <p:spTgt spid="714">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Overriding Component Policies</a:t>
            </a:r>
            <a:endParaRPr b="0" lang="fr-FR" sz="3600" spc="-1" strike="noStrike">
              <a:latin typeface="Arial"/>
            </a:endParaRPr>
          </a:p>
        </p:txBody>
      </p:sp>
      <p:sp>
        <p:nvSpPr>
          <p:cNvPr id="719" name="CustomShape 2"/>
          <p:cNvSpPr/>
          <p:nvPr/>
        </p:nvSpPr>
        <p:spPr>
          <a:xfrm>
            <a:off x="841320" y="1752480"/>
            <a:ext cx="4545720" cy="535248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Component inherit policies from the closest ancestor Process Group with policies defined</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View/Modify policies handled independently</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Click Override to define a new policy, then add Users and Groups</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New Users and Groups override the inherited policies (whitelisting)</a:t>
            </a:r>
            <a:endParaRPr b="0" lang="fr-FR" sz="2800" spc="-1" strike="noStrike">
              <a:latin typeface="Arial"/>
            </a:endParaRPr>
          </a:p>
        </p:txBody>
      </p:sp>
      <p:pic>
        <p:nvPicPr>
          <p:cNvPr id="720" name="Picture 3" descr=""/>
          <p:cNvPicPr/>
          <p:nvPr/>
        </p:nvPicPr>
        <p:blipFill>
          <a:blip r:embed="rId1"/>
          <a:srcRect l="0" t="0" r="0" b="41219"/>
          <a:stretch/>
        </p:blipFill>
        <p:spPr>
          <a:xfrm>
            <a:off x="5518440" y="4732560"/>
            <a:ext cx="8852400" cy="208260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721" name="Picture 4" descr=""/>
          <p:cNvPicPr/>
          <p:nvPr/>
        </p:nvPicPr>
        <p:blipFill>
          <a:blip r:embed="rId2"/>
          <a:stretch/>
        </p:blipFill>
        <p:spPr>
          <a:xfrm>
            <a:off x="5474520" y="1226160"/>
            <a:ext cx="8867880" cy="326736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22" name="CustomShape 3"/>
          <p:cNvSpPr/>
          <p:nvPr/>
        </p:nvSpPr>
        <p:spPr>
          <a:xfrm>
            <a:off x="5915880" y="3643560"/>
            <a:ext cx="384120" cy="38412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ransition spd="med">
    <p:fade/>
  </p:transition>
  <p:timing>
    <p:tnLst>
      <p:par>
        <p:cTn id="529" dur="indefinite" restart="never" nodeType="tmRoot">
          <p:childTnLst>
            <p:seq>
              <p:cTn id="53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Expose data to Storm Directly</a:t>
            </a:r>
            <a:endParaRPr b="0" lang="fr-FR" sz="3600" spc="-1" strike="noStrike">
              <a:latin typeface="Arial"/>
            </a:endParaRPr>
          </a:p>
        </p:txBody>
      </p:sp>
      <p:grpSp>
        <p:nvGrpSpPr>
          <p:cNvPr id="489" name="Group 2"/>
          <p:cNvGrpSpPr/>
          <p:nvPr/>
        </p:nvGrpSpPr>
        <p:grpSpPr>
          <a:xfrm>
            <a:off x="2168640" y="2376720"/>
            <a:ext cx="2492280" cy="2345760"/>
            <a:chOff x="2168640" y="2376720"/>
            <a:chExt cx="2492280" cy="2345760"/>
          </a:xfrm>
        </p:grpSpPr>
        <p:pic>
          <p:nvPicPr>
            <p:cNvPr id="490" name="Picture 50" descr=""/>
            <p:cNvPicPr/>
            <p:nvPr/>
          </p:nvPicPr>
          <p:blipFill>
            <a:blip r:embed="rId1"/>
            <a:stretch/>
          </p:blipFill>
          <p:spPr>
            <a:xfrm rot="5400000">
              <a:off x="2241720" y="2303280"/>
              <a:ext cx="2345760" cy="2492280"/>
            </a:xfrm>
            <a:prstGeom prst="rect">
              <a:avLst/>
            </a:prstGeom>
            <a:ln>
              <a:noFill/>
            </a:ln>
          </p:spPr>
        </p:pic>
        <p:sp>
          <p:nvSpPr>
            <p:cNvPr id="491" name="CustomShape 3"/>
            <p:cNvSpPr/>
            <p:nvPr/>
          </p:nvSpPr>
          <p:spPr>
            <a:xfrm>
              <a:off x="2291400" y="3287160"/>
              <a:ext cx="2187720" cy="882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a:p>
              <a:pPr algn="ctr">
                <a:lnSpc>
                  <a:spcPct val="100000"/>
                </a:lnSpc>
              </a:pPr>
              <a:r>
                <a:rPr b="1" lang="fr-FR" sz="1300" spc="-1" strike="noStrike">
                  <a:solidFill>
                    <a:srgbClr val="ffc61e"/>
                  </a:solidFill>
                  <a:latin typeface="Calibri"/>
                  <a:ea typeface="Cabin"/>
                </a:rPr>
                <a:t>With Site-2-site</a:t>
              </a:r>
              <a:endParaRPr b="0" lang="fr-FR" sz="1300" spc="-1" strike="noStrike">
                <a:latin typeface="Arial"/>
              </a:endParaRPr>
            </a:p>
            <a:p>
              <a:pPr algn="ctr">
                <a:lnSpc>
                  <a:spcPct val="100000"/>
                </a:lnSpc>
              </a:pPr>
              <a:endParaRPr b="0" lang="fr-FR" sz="1300" spc="-1" strike="noStrike">
                <a:latin typeface="Arial"/>
              </a:endParaRPr>
            </a:p>
            <a:p>
              <a:pPr algn="ctr">
                <a:lnSpc>
                  <a:spcPct val="100000"/>
                </a:lnSpc>
              </a:pPr>
              <a:endParaRPr b="0" lang="fr-FR" sz="1300" spc="-1" strike="noStrike">
                <a:latin typeface="Arial"/>
              </a:endParaRPr>
            </a:p>
          </p:txBody>
        </p:sp>
      </p:grpSp>
      <p:sp>
        <p:nvSpPr>
          <p:cNvPr id="492" name="CustomShape 4"/>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Configure HDF to run Site-2-Site</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Create an Output Port</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Configure Storm Application to run with NiFi-Storm-Spout and Site-2-Site Client</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Storm Will start pulling data from the NiFi port.</a:t>
            </a:r>
            <a:endParaRPr b="0" lang="fr-FR" sz="2200" spc="-1" strike="noStrike">
              <a:latin typeface="Arial"/>
            </a:endParaRPr>
          </a:p>
        </p:txBody>
      </p:sp>
      <p:grpSp>
        <p:nvGrpSpPr>
          <p:cNvPr id="493" name="Group 5"/>
          <p:cNvGrpSpPr/>
          <p:nvPr/>
        </p:nvGrpSpPr>
        <p:grpSpPr>
          <a:xfrm>
            <a:off x="8409960" y="2376720"/>
            <a:ext cx="2505600" cy="2364840"/>
            <a:chOff x="8409960" y="2376720"/>
            <a:chExt cx="2505600" cy="2364840"/>
          </a:xfrm>
        </p:grpSpPr>
        <p:pic>
          <p:nvPicPr>
            <p:cNvPr id="494" name="Picture 63" descr=""/>
            <p:cNvPicPr/>
            <p:nvPr/>
          </p:nvPicPr>
          <p:blipFill>
            <a:blip r:embed="rId2"/>
            <a:stretch/>
          </p:blipFill>
          <p:spPr>
            <a:xfrm rot="5400000">
              <a:off x="8480160" y="2306160"/>
              <a:ext cx="2364840" cy="2505600"/>
            </a:xfrm>
            <a:prstGeom prst="rect">
              <a:avLst/>
            </a:prstGeom>
            <a:ln>
              <a:noFill/>
            </a:ln>
          </p:spPr>
        </p:pic>
        <p:sp>
          <p:nvSpPr>
            <p:cNvPr id="495" name="CustomShape 6"/>
            <p:cNvSpPr/>
            <p:nvPr/>
          </p:nvSpPr>
          <p:spPr>
            <a:xfrm>
              <a:off x="8719920" y="3659040"/>
              <a:ext cx="188496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1e1e1e"/>
                  </a:solidFill>
                  <a:latin typeface="Calibri"/>
                  <a:ea typeface="Cabin"/>
                </a:rPr>
                <a:t>Storm</a:t>
              </a:r>
              <a:endParaRPr b="0" lang="fr-FR" sz="1300" spc="-1" strike="noStrike">
                <a:latin typeface="Arial"/>
              </a:endParaRPr>
            </a:p>
          </p:txBody>
        </p:sp>
      </p:grpSp>
      <p:sp>
        <p:nvSpPr>
          <p:cNvPr id="496" name="CustomShape 7"/>
          <p:cNvSpPr/>
          <p:nvPr/>
        </p:nvSpPr>
        <p:spPr>
          <a:xfrm rot="19200000">
            <a:off x="4482000" y="1895760"/>
            <a:ext cx="1096920" cy="1847520"/>
          </a:xfrm>
          <a:prstGeom prst="rect">
            <a:avLst/>
          </a:prstGeom>
          <a:noFill/>
          <a:ln>
            <a:noFill/>
          </a:ln>
        </p:spPr>
        <p:style>
          <a:lnRef idx="0"/>
          <a:fillRef idx="0"/>
          <a:effectRef idx="0"/>
          <a:fontRef idx="minor"/>
        </p:style>
      </p:sp>
      <p:sp>
        <p:nvSpPr>
          <p:cNvPr id="497" name="CustomShape 8"/>
          <p:cNvSpPr/>
          <p:nvPr/>
        </p:nvSpPr>
        <p:spPr>
          <a:xfrm>
            <a:off x="5092920" y="2963160"/>
            <a:ext cx="3315960" cy="5954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pic>
        <p:nvPicPr>
          <p:cNvPr id="498" name="Picture 26" descr=""/>
          <p:cNvPicPr/>
          <p:nvPr/>
        </p:nvPicPr>
        <p:blipFill>
          <a:blip r:embed="rId3"/>
          <a:stretch/>
        </p:blipFill>
        <p:spPr>
          <a:xfrm>
            <a:off x="4228920" y="2648160"/>
            <a:ext cx="862920" cy="629280"/>
          </a:xfrm>
          <a:prstGeom prst="rect">
            <a:avLst/>
          </a:prstGeom>
          <a:ln>
            <a:noFill/>
          </a:ln>
        </p:spPr>
      </p:pic>
      <p:sp>
        <p:nvSpPr>
          <p:cNvPr id="499" name="CustomShape 9"/>
          <p:cNvSpPr/>
          <p:nvPr/>
        </p:nvSpPr>
        <p:spPr>
          <a:xfrm>
            <a:off x="7806600" y="3805200"/>
            <a:ext cx="1726200" cy="535680"/>
          </a:xfrm>
          <a:prstGeom prst="rect">
            <a:avLst/>
          </a:prstGeom>
          <a:noFill/>
          <a:ln>
            <a:noFill/>
          </a:ln>
        </p:spPr>
        <p:style>
          <a:lnRef idx="0"/>
          <a:fillRef idx="0"/>
          <a:effectRef idx="0"/>
          <a:fontRef idx="minor"/>
        </p:style>
        <p:txBody>
          <a:bodyPr wrap="none" lIns="109800" rIns="109800" tIns="54720" bIns="54720"/>
          <a:p>
            <a:pPr>
              <a:lnSpc>
                <a:spcPct val="100000"/>
              </a:lnSpc>
            </a:pPr>
            <a:r>
              <a:rPr b="0" lang="fr-FR" sz="1400" spc="-1" strike="noStrike">
                <a:solidFill>
                  <a:srgbClr val="000000"/>
                </a:solidFill>
                <a:latin typeface="Calibri"/>
                <a:ea typeface="DejaVu Sans"/>
              </a:rPr>
              <a:t>NiFi-Storm-Spout</a:t>
            </a:r>
            <a:endParaRPr b="0" lang="fr-FR" sz="1400" spc="-1" strike="noStrike">
              <a:latin typeface="Arial"/>
            </a:endParaRPr>
          </a:p>
          <a:p>
            <a:pPr>
              <a:lnSpc>
                <a:spcPct val="100000"/>
              </a:lnSpc>
            </a:pPr>
            <a:endParaRPr b="0" lang="fr-FR" sz="1400" spc="-1" strike="noStrike">
              <a:latin typeface="Arial"/>
            </a:endParaRPr>
          </a:p>
        </p:txBody>
      </p:sp>
      <p:pic>
        <p:nvPicPr>
          <p:cNvPr id="500" name="Picture 29" descr=""/>
          <p:cNvPicPr/>
          <p:nvPr/>
        </p:nvPicPr>
        <p:blipFill>
          <a:blip r:embed="rId4"/>
          <a:stretch/>
        </p:blipFill>
        <p:spPr>
          <a:xfrm>
            <a:off x="8353800" y="3278160"/>
            <a:ext cx="731880" cy="601560"/>
          </a:xfrm>
          <a:prstGeom prst="rect">
            <a:avLst/>
          </a:prstGeom>
          <a:ln>
            <a:noFill/>
          </a:ln>
        </p:spPr>
      </p:pic>
      <p:sp>
        <p:nvSpPr>
          <p:cNvPr id="501" name="CustomShape 10"/>
          <p:cNvSpPr/>
          <p:nvPr/>
        </p:nvSpPr>
        <p:spPr>
          <a:xfrm>
            <a:off x="4172040" y="315576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700" spc="-1" strike="noStrike">
                <a:solidFill>
                  <a:srgbClr val="000000"/>
                </a:solidFill>
                <a:latin typeface="Calibri"/>
                <a:ea typeface="DejaVu Sans"/>
              </a:rPr>
              <a:t>Output port</a:t>
            </a:r>
            <a:endParaRPr b="0" lang="fr-FR" sz="1700" spc="-1" strike="noStrike">
              <a:latin typeface="Arial"/>
            </a:endParaRPr>
          </a:p>
        </p:txBody>
      </p:sp>
      <p:sp>
        <p:nvSpPr>
          <p:cNvPr id="502" name="CustomShape 11"/>
          <p:cNvSpPr/>
          <p:nvPr/>
        </p:nvSpPr>
        <p:spPr>
          <a:xfrm>
            <a:off x="6549480" y="3066840"/>
            <a:ext cx="1096920" cy="1096560"/>
          </a:xfrm>
          <a:prstGeom prst="rect">
            <a:avLst/>
          </a:prstGeom>
          <a:noFill/>
          <a:ln>
            <a:noFill/>
          </a:ln>
        </p:spPr>
        <p:style>
          <a:lnRef idx="0"/>
          <a:fillRef idx="0"/>
          <a:effectRef idx="0"/>
          <a:fontRef idx="minor"/>
        </p:style>
      </p:sp>
      <p:sp>
        <p:nvSpPr>
          <p:cNvPr id="503" name="CustomShape 12"/>
          <p:cNvSpPr/>
          <p:nvPr/>
        </p:nvSpPr>
        <p:spPr>
          <a:xfrm rot="646800">
            <a:off x="5295960" y="271584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700" spc="-1" strike="noStrike">
                <a:solidFill>
                  <a:srgbClr val="000000"/>
                </a:solidFill>
                <a:latin typeface="Calibri"/>
                <a:ea typeface="DejaVu Sans"/>
              </a:rPr>
              <a:t>Storm pull data from port</a:t>
            </a:r>
            <a:endParaRPr b="0" lang="fr-FR" sz="1700" spc="-1" strike="noStrike">
              <a:latin typeface="Arial"/>
            </a:endParaRPr>
          </a:p>
        </p:txBody>
      </p:sp>
      <p:pic>
        <p:nvPicPr>
          <p:cNvPr id="504" name="Picture 17" descr=""/>
          <p:cNvPicPr/>
          <p:nvPr/>
        </p:nvPicPr>
        <p:blipFill>
          <a:blip r:embed="rId5"/>
          <a:stretch/>
        </p:blipFill>
        <p:spPr>
          <a:xfrm>
            <a:off x="9227880" y="3179880"/>
            <a:ext cx="821160" cy="541080"/>
          </a:xfrm>
          <a:prstGeom prst="rect">
            <a:avLst/>
          </a:prstGeom>
          <a:ln>
            <a:noFill/>
          </a:ln>
        </p:spPr>
      </p:pic>
      <p:sp>
        <p:nvSpPr>
          <p:cNvPr id="505" name="CustomShape 13"/>
          <p:cNvSpPr/>
          <p:nvPr/>
        </p:nvSpPr>
        <p:spPr>
          <a:xfrm>
            <a:off x="3658680" y="1898640"/>
            <a:ext cx="7312680" cy="448560"/>
          </a:xfrm>
          <a:prstGeom prst="rect">
            <a:avLst/>
          </a:prstGeom>
          <a:noFill/>
          <a:ln>
            <a:noFill/>
          </a:ln>
        </p:spPr>
        <p:style>
          <a:lnRef idx="0"/>
          <a:fillRef idx="0"/>
          <a:effectRef idx="0"/>
          <a:fontRef idx="minor"/>
        </p:style>
      </p:sp>
    </p:spTree>
  </p:cSld>
  <p:timing>
    <p:tnLst>
      <p:par>
        <p:cTn id="251" dur="indefinite" restart="never" nodeType="tmRoot">
          <p:childTnLst>
            <p:seq>
              <p:cTn id="252" dur="indefinite" nodeType="mainSeq">
                <p:childTnLst>
                  <p:par>
                    <p:cTn id="253" fill="hold">
                      <p:stCondLst>
                        <p:cond delay="indefinite"/>
                      </p:stCondLst>
                      <p:childTnLst>
                        <p:par>
                          <p:cTn id="254" fill="hold">
                            <p:stCondLst>
                              <p:cond delay="0"/>
                            </p:stCondLst>
                            <p:childTnLst>
                              <p:par>
                                <p:cTn id="255" nodeType="clickEffect" fill="hold" presetClass="entr" presetID="9">
                                  <p:stCondLst>
                                    <p:cond delay="0"/>
                                  </p:stCondLst>
                                  <p:childTnLst>
                                    <p:set>
                                      <p:cBhvr>
                                        <p:cTn id="256" dur="1" fill="hold">
                                          <p:stCondLst>
                                            <p:cond delay="0"/>
                                          </p:stCondLst>
                                        </p:cTn>
                                        <p:tgtEl>
                                          <p:spTgt spid="489"/>
                                        </p:tgtEl>
                                        <p:attrNameLst>
                                          <p:attrName>style.visibility</p:attrName>
                                        </p:attrNameLst>
                                      </p:cBhvr>
                                      <p:to>
                                        <p:strVal val="visible"/>
                                      </p:to>
                                    </p:set>
                                    <p:animEffect filter="dissolve" transition="in">
                                      <p:cBhvr additive="repl">
                                        <p:cTn id="257" dur="500"/>
                                        <p:tgtEl>
                                          <p:spTgt spid="489"/>
                                        </p:tgtEl>
                                      </p:cBhvr>
                                    </p:animEffect>
                                  </p:childTnLst>
                                </p:cTn>
                              </p:par>
                            </p:childTnLst>
                          </p:cTn>
                        </p:par>
                      </p:childTnLst>
                    </p:cTn>
                  </p:par>
                  <p:par>
                    <p:cTn id="258" fill="hold">
                      <p:stCondLst>
                        <p:cond delay="indefinite"/>
                      </p:stCondLst>
                      <p:childTnLst>
                        <p:par>
                          <p:cTn id="259" fill="hold">
                            <p:stCondLst>
                              <p:cond delay="0"/>
                            </p:stCondLst>
                            <p:childTnLst>
                              <p:par>
                                <p:cTn id="260" nodeType="clickEffect" fill="hold" presetClass="entr" presetID="9">
                                  <p:stCondLst>
                                    <p:cond delay="0"/>
                                  </p:stCondLst>
                                  <p:endCondLst>
                                    <p:cond delay="10000"/>
                                  </p:endCondLst>
                                  <p:childTnLst>
                                    <p:set>
                                      <p:cBhvr>
                                        <p:cTn id="261" dur="1" fill="hold">
                                          <p:stCondLst>
                                            <p:cond delay="0"/>
                                          </p:stCondLst>
                                        </p:cTn>
                                        <p:tgtEl>
                                          <p:spTgt spid="496"/>
                                        </p:tgtEl>
                                        <p:attrNameLst>
                                          <p:attrName>style.visibility</p:attrName>
                                        </p:attrNameLst>
                                      </p:cBhvr>
                                      <p:to>
                                        <p:strVal val="visible"/>
                                      </p:to>
                                    </p:set>
                                    <p:animEffect filter="dissolve" transition="in">
                                      <p:cBhvr additive="repl">
                                        <p:cTn id="262" dur="500"/>
                                        <p:tgtEl>
                                          <p:spTgt spid="496"/>
                                        </p:tgtEl>
                                      </p:cBhvr>
                                    </p:animEffect>
                                  </p:childTnLst>
                                </p:cTn>
                              </p:par>
                              <p:par>
                                <p:cTn id="263" nodeType="withEffect" fill="hold" presetClass="entr" presetID="9">
                                  <p:stCondLst>
                                    <p:cond delay="0"/>
                                  </p:stCondLst>
                                  <p:childTnLst>
                                    <p:set>
                                      <p:cBhvr>
                                        <p:cTn id="264" dur="1" fill="hold">
                                          <p:stCondLst>
                                            <p:cond delay="0"/>
                                          </p:stCondLst>
                                        </p:cTn>
                                        <p:tgtEl>
                                          <p:spTgt spid="498"/>
                                        </p:tgtEl>
                                        <p:attrNameLst>
                                          <p:attrName>style.visibility</p:attrName>
                                        </p:attrNameLst>
                                      </p:cBhvr>
                                      <p:to>
                                        <p:strVal val="visible"/>
                                      </p:to>
                                    </p:set>
                                    <p:animEffect filter="dissolve" transition="in">
                                      <p:cBhvr additive="repl">
                                        <p:cTn id="265" dur="1000"/>
                                        <p:tgtEl>
                                          <p:spTgt spid="498"/>
                                        </p:tgtEl>
                                      </p:cBhvr>
                                    </p:animEffect>
                                  </p:childTnLst>
                                </p:cTn>
                              </p:par>
                              <p:par>
                                <p:cTn id="266" nodeType="withEffect" fill="hold" presetClass="entr" presetID="9">
                                  <p:stCondLst>
                                    <p:cond delay="0"/>
                                  </p:stCondLst>
                                  <p:childTnLst>
                                    <p:set>
                                      <p:cBhvr>
                                        <p:cTn id="267" dur="1" fill="hold">
                                          <p:stCondLst>
                                            <p:cond delay="0"/>
                                          </p:stCondLst>
                                        </p:cTn>
                                        <p:tgtEl>
                                          <p:spTgt spid="501"/>
                                        </p:tgtEl>
                                        <p:attrNameLst>
                                          <p:attrName>style.visibility</p:attrName>
                                        </p:attrNameLst>
                                      </p:cBhvr>
                                      <p:to>
                                        <p:strVal val="visible"/>
                                      </p:to>
                                    </p:set>
                                    <p:animEffect filter="dissolve" transition="in">
                                      <p:cBhvr additive="repl">
                                        <p:cTn id="268" dur="1000"/>
                                        <p:tgtEl>
                                          <p:spTgt spid="501"/>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9">
                                  <p:stCondLst>
                                    <p:cond delay="0"/>
                                  </p:stCondLst>
                                  <p:childTnLst>
                                    <p:set>
                                      <p:cBhvr>
                                        <p:cTn id="272" dur="1" fill="hold">
                                          <p:stCondLst>
                                            <p:cond delay="0"/>
                                          </p:stCondLst>
                                        </p:cTn>
                                        <p:tgtEl>
                                          <p:spTgt spid="497"/>
                                        </p:tgtEl>
                                        <p:attrNameLst>
                                          <p:attrName>style.visibility</p:attrName>
                                        </p:attrNameLst>
                                      </p:cBhvr>
                                      <p:to>
                                        <p:strVal val="visible"/>
                                      </p:to>
                                    </p:set>
                                    <p:animEffect filter="dissolve" transition="in">
                                      <p:cBhvr additive="repl">
                                        <p:cTn id="273" dur="500"/>
                                        <p:tgtEl>
                                          <p:spTgt spid="497"/>
                                        </p:tgtEl>
                                      </p:cBhvr>
                                    </p:animEffect>
                                  </p:childTnLst>
                                </p:cTn>
                              </p:par>
                              <p:par>
                                <p:cTn id="274" nodeType="withEffect" fill="hold" presetClass="entr" presetID="9">
                                  <p:stCondLst>
                                    <p:cond delay="0"/>
                                  </p:stCondLst>
                                  <p:childTnLst>
                                    <p:set>
                                      <p:cBhvr>
                                        <p:cTn id="275" dur="1" fill="hold">
                                          <p:stCondLst>
                                            <p:cond delay="0"/>
                                          </p:stCondLst>
                                        </p:cTn>
                                        <p:tgtEl>
                                          <p:spTgt spid="492"/>
                                        </p:tgtEl>
                                        <p:attrNameLst>
                                          <p:attrName>style.visibility</p:attrName>
                                        </p:attrNameLst>
                                      </p:cBhvr>
                                      <p:to>
                                        <p:strVal val="visible"/>
                                      </p:to>
                                    </p:set>
                                    <p:animEffect filter="dissolve" transition="in">
                                      <p:cBhvr additive="repl">
                                        <p:cTn id="276" dur="1000"/>
                                        <p:tgtEl>
                                          <p:spTgt spid="492"/>
                                        </p:tgtEl>
                                      </p:cBhvr>
                                    </p:animEffect>
                                  </p:childTnLst>
                                </p:cTn>
                              </p:par>
                              <p:par>
                                <p:cTn id="277" nodeType="withEffect" fill="hold" presetClass="entr" presetID="9">
                                  <p:stCondLst>
                                    <p:cond delay="0"/>
                                  </p:stCondLst>
                                  <p:childTnLst>
                                    <p:set>
                                      <p:cBhvr>
                                        <p:cTn id="278" dur="1" fill="hold">
                                          <p:stCondLst>
                                            <p:cond delay="0"/>
                                          </p:stCondLst>
                                        </p:cTn>
                                        <p:tgtEl>
                                          <p:spTgt spid="499"/>
                                        </p:tgtEl>
                                        <p:attrNameLst>
                                          <p:attrName>style.visibility</p:attrName>
                                        </p:attrNameLst>
                                      </p:cBhvr>
                                      <p:to>
                                        <p:strVal val="visible"/>
                                      </p:to>
                                    </p:set>
                                    <p:animEffect filter="dissolve" transition="in">
                                      <p:cBhvr additive="repl">
                                        <p:cTn id="279" dur="1000"/>
                                        <p:tgtEl>
                                          <p:spTgt spid="499"/>
                                        </p:tgtEl>
                                      </p:cBhvr>
                                    </p:animEffect>
                                  </p:childTnLst>
                                </p:cTn>
                              </p:par>
                              <p:par>
                                <p:cTn id="280" nodeType="withEffect" fill="hold" presetClass="entr" presetID="9">
                                  <p:stCondLst>
                                    <p:cond delay="0"/>
                                  </p:stCondLst>
                                  <p:childTnLst>
                                    <p:set>
                                      <p:cBhvr>
                                        <p:cTn id="281" dur="1" fill="hold">
                                          <p:stCondLst>
                                            <p:cond delay="0"/>
                                          </p:stCondLst>
                                        </p:cTn>
                                        <p:tgtEl>
                                          <p:spTgt spid="493"/>
                                        </p:tgtEl>
                                        <p:attrNameLst>
                                          <p:attrName>style.visibility</p:attrName>
                                        </p:attrNameLst>
                                      </p:cBhvr>
                                      <p:to>
                                        <p:strVal val="visible"/>
                                      </p:to>
                                    </p:set>
                                    <p:animEffect filter="dissolve" transition="in">
                                      <p:cBhvr additive="repl">
                                        <p:cTn id="282" dur="500"/>
                                        <p:tgtEl>
                                          <p:spTgt spid="493"/>
                                        </p:tgtEl>
                                      </p:cBhvr>
                                    </p:animEffect>
                                  </p:childTnLst>
                                </p:cTn>
                              </p:par>
                              <p:par>
                                <p:cTn id="283" nodeType="withEffect" fill="hold" presetClass="entr" presetID="9">
                                  <p:stCondLst>
                                    <p:cond delay="0"/>
                                  </p:stCondLst>
                                  <p:childTnLst>
                                    <p:set>
                                      <p:cBhvr>
                                        <p:cTn id="284" dur="1" fill="hold">
                                          <p:stCondLst>
                                            <p:cond delay="0"/>
                                          </p:stCondLst>
                                        </p:cTn>
                                        <p:tgtEl>
                                          <p:spTgt spid="500"/>
                                        </p:tgtEl>
                                        <p:attrNameLst>
                                          <p:attrName>style.visibility</p:attrName>
                                        </p:attrNameLst>
                                      </p:cBhvr>
                                      <p:to>
                                        <p:strVal val="visible"/>
                                      </p:to>
                                    </p:set>
                                    <p:animEffect filter="dissolve" transition="in">
                                      <p:cBhvr additive="repl">
                                        <p:cTn id="285" dur="500"/>
                                        <p:tgtEl>
                                          <p:spTgt spid="500"/>
                                        </p:tgtEl>
                                      </p:cBhvr>
                                    </p:animEffect>
                                  </p:childTnLst>
                                </p:cTn>
                              </p:par>
                              <p:par>
                                <p:cTn id="286" nodeType="withEffect" fill="hold" presetClass="entr" presetID="9">
                                  <p:stCondLst>
                                    <p:cond delay="0"/>
                                  </p:stCondLst>
                                  <p:childTnLst>
                                    <p:set>
                                      <p:cBhvr>
                                        <p:cTn id="287" dur="1" fill="hold">
                                          <p:stCondLst>
                                            <p:cond delay="0"/>
                                          </p:stCondLst>
                                        </p:cTn>
                                        <p:tgtEl>
                                          <p:spTgt spid="503"/>
                                        </p:tgtEl>
                                        <p:attrNameLst>
                                          <p:attrName>style.visibility</p:attrName>
                                        </p:attrNameLst>
                                      </p:cBhvr>
                                      <p:to>
                                        <p:strVal val="visible"/>
                                      </p:to>
                                    </p:set>
                                    <p:animEffect filter="dissolve" transition="in">
                                      <p:cBhvr additive="repl">
                                        <p:cTn id="288" dur="1000"/>
                                        <p:tgtEl>
                                          <p:spTgt spid="503"/>
                                        </p:tgtEl>
                                      </p:cBhvr>
                                    </p:animEffect>
                                  </p:childTnLst>
                                </p:cTn>
                              </p:par>
                              <p:par>
                                <p:cTn id="289" nodeType="withEffect" fill="hold" presetClass="entr" presetID="9">
                                  <p:stCondLst>
                                    <p:cond delay="0"/>
                                  </p:stCondLst>
                                  <p:childTnLst>
                                    <p:set>
                                      <p:cBhvr>
                                        <p:cTn id="290" dur="1" fill="hold">
                                          <p:stCondLst>
                                            <p:cond delay="0"/>
                                          </p:stCondLst>
                                        </p:cTn>
                                        <p:tgtEl>
                                          <p:spTgt spid="504"/>
                                        </p:tgtEl>
                                        <p:attrNameLst>
                                          <p:attrName>style.visibility</p:attrName>
                                        </p:attrNameLst>
                                      </p:cBhvr>
                                      <p:to>
                                        <p:strVal val="visible"/>
                                      </p:to>
                                    </p:set>
                                    <p:animEffect filter="dissolve" transition="in">
                                      <p:cBhvr additive="repl">
                                        <p:cTn id="291" dur="500"/>
                                        <p:tgtEl>
                                          <p:spTgt spid="5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Multi-Tenancy Example</a:t>
            </a:r>
            <a:endParaRPr b="0" lang="fr-FR" sz="3600" spc="-1" strike="noStrike">
              <a:latin typeface="Arial"/>
            </a:endParaRPr>
          </a:p>
        </p:txBody>
      </p:sp>
      <p:sp>
        <p:nvSpPr>
          <p:cNvPr id="724" name="CustomShape 2"/>
          <p:cNvSpPr/>
          <p:nvPr/>
        </p:nvSpPr>
        <p:spPr>
          <a:xfrm>
            <a:off x="841320" y="1752480"/>
            <a:ext cx="13166640" cy="10130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Assume two development teams – Team 1 and Team 2</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Each team gets a Process Group and shouldn’t be able to interfere with other team </a:t>
            </a:r>
            <a:endParaRPr b="0" lang="fr-FR" sz="2800" spc="-1" strike="noStrike">
              <a:latin typeface="Arial"/>
            </a:endParaRPr>
          </a:p>
        </p:txBody>
      </p:sp>
      <p:pic>
        <p:nvPicPr>
          <p:cNvPr id="725" name="Picture 3" descr=""/>
          <p:cNvPicPr/>
          <p:nvPr/>
        </p:nvPicPr>
        <p:blipFill>
          <a:blip r:embed="rId1"/>
          <a:stretch/>
        </p:blipFill>
        <p:spPr>
          <a:xfrm>
            <a:off x="1314000" y="3240360"/>
            <a:ext cx="11517480" cy="333000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31" dur="indefinite" restart="never" nodeType="tmRoot">
          <p:childTnLst>
            <p:seq>
              <p:cTn id="532"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Multi-Tenancy Example</a:t>
            </a:r>
            <a:endParaRPr b="0" lang="fr-FR" sz="3600" spc="-1" strike="noStrike">
              <a:latin typeface="Arial"/>
            </a:endParaRPr>
          </a:p>
        </p:txBody>
      </p:sp>
      <p:sp>
        <p:nvSpPr>
          <p:cNvPr id="727" name="CustomShape 2"/>
          <p:cNvSpPr/>
          <p:nvPr/>
        </p:nvSpPr>
        <p:spPr>
          <a:xfrm>
            <a:off x="841320" y="1752480"/>
            <a:ext cx="13166640" cy="225000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Create a Group for Team 1 and a Group for Team 2</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Give Team 1 view &amp; modify for Process Group 1</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Give Team 2 view &amp; modify for Process Group 2</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 user from Team 1 would see:</a:t>
            </a:r>
            <a:endParaRPr b="0" lang="fr-FR" sz="2800" spc="-1" strike="noStrike">
              <a:latin typeface="Arial"/>
            </a:endParaRPr>
          </a:p>
        </p:txBody>
      </p:sp>
      <p:pic>
        <p:nvPicPr>
          <p:cNvPr id="728" name="Picture 3" descr=""/>
          <p:cNvPicPr/>
          <p:nvPr/>
        </p:nvPicPr>
        <p:blipFill>
          <a:blip r:embed="rId1"/>
          <a:stretch/>
        </p:blipFill>
        <p:spPr>
          <a:xfrm>
            <a:off x="1029240" y="4147920"/>
            <a:ext cx="11692800" cy="351432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29" name="CustomShape 3"/>
          <p:cNvSpPr/>
          <p:nvPr/>
        </p:nvSpPr>
        <p:spPr>
          <a:xfrm>
            <a:off x="7061040" y="4419720"/>
            <a:ext cx="5498280" cy="2755080"/>
          </a:xfrm>
          <a:prstGeom prst="ellipse">
            <a:avLst/>
          </a:prstGeom>
          <a:noFill/>
          <a:ln w="1908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CustomShape 4"/>
          <p:cNvSpPr/>
          <p:nvPr/>
        </p:nvSpPr>
        <p:spPr>
          <a:xfrm flipH="1">
            <a:off x="9810000" y="3259080"/>
            <a:ext cx="1181160" cy="11599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731" name="CustomShape 5"/>
          <p:cNvSpPr/>
          <p:nvPr/>
        </p:nvSpPr>
        <p:spPr>
          <a:xfrm>
            <a:off x="9294120" y="2514240"/>
            <a:ext cx="3396240" cy="93528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Can’t see the name of the group and can’t right-click to configure the group, but can enter the group</a:t>
            </a:r>
            <a:endParaRPr b="0" lang="fr-FR" sz="1600" spc="-1" strike="noStrike">
              <a:latin typeface="Arial"/>
            </a:endParaRPr>
          </a:p>
        </p:txBody>
      </p:sp>
    </p:spTree>
  </p:cSld>
  <p:transition spd="med">
    <p:fade/>
  </p:transition>
  <p:timing>
    <p:tnLst>
      <p:par>
        <p:cTn id="533" dur="indefinite" restart="never" nodeType="tmRoot">
          <p:childTnLst>
            <p:seq>
              <p:cTn id="534"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Multi-Tenancy Example</a:t>
            </a:r>
            <a:endParaRPr b="0" lang="fr-FR" sz="3600" spc="-1" strike="noStrike">
              <a:latin typeface="Arial"/>
            </a:endParaRPr>
          </a:p>
        </p:txBody>
      </p:sp>
      <p:sp>
        <p:nvSpPr>
          <p:cNvPr id="733" name="CustomShape 2"/>
          <p:cNvSpPr/>
          <p:nvPr/>
        </p:nvSpPr>
        <p:spPr>
          <a:xfrm>
            <a:off x="841320" y="1752480"/>
            <a:ext cx="7273080" cy="359208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If the user from Team 1 entered the group for Team 2 they can see the structure of the dataflow and status but not any configuration</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Processor type, properties, etc</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All components underneath Team 2’s process group inherit the policies of the process group, unless more specific policies defined</a:t>
            </a:r>
            <a:endParaRPr b="0" lang="fr-FR" sz="2800" spc="-1" strike="noStrike">
              <a:latin typeface="Arial"/>
            </a:endParaRPr>
          </a:p>
          <a:p>
            <a:pPr>
              <a:lnSpc>
                <a:spcPct val="90000"/>
              </a:lnSpc>
              <a:spcBef>
                <a:spcPts val="1800"/>
              </a:spcBef>
            </a:pPr>
            <a:endParaRPr b="0" lang="fr-FR" sz="2800" spc="-1" strike="noStrike">
              <a:latin typeface="Arial"/>
            </a:endParaRPr>
          </a:p>
        </p:txBody>
      </p:sp>
      <p:sp>
        <p:nvSpPr>
          <p:cNvPr id="734" name="CustomShape 3"/>
          <p:cNvSpPr/>
          <p:nvPr/>
        </p:nvSpPr>
        <p:spPr>
          <a:xfrm>
            <a:off x="8181720" y="1392120"/>
            <a:ext cx="3574440" cy="259200"/>
          </a:xfrm>
          <a:prstGeom prst="rect">
            <a:avLst/>
          </a:prstGeom>
          <a:noFill/>
          <a:ln>
            <a:noFill/>
          </a:ln>
        </p:spPr>
        <p:style>
          <a:lnRef idx="0"/>
          <a:fillRef idx="0"/>
          <a:effectRef idx="0"/>
          <a:fontRef idx="minor"/>
        </p:style>
        <p:txBody>
          <a:bodyPr wrap="none" lIns="0" rIns="0" tIns="0" bIns="0" anchor="ctr"/>
          <a:p>
            <a:pPr algn="ctr">
              <a:lnSpc>
                <a:spcPct val="85000"/>
              </a:lnSpc>
              <a:spcBef>
                <a:spcPts val="601"/>
              </a:spcBef>
            </a:pPr>
            <a:r>
              <a:rPr b="0" lang="fr-FR" sz="2000" spc="-1" strike="noStrike">
                <a:solidFill>
                  <a:srgbClr val="000000"/>
                </a:solidFill>
                <a:latin typeface="Calibri"/>
                <a:ea typeface="DejaVu Sans"/>
              </a:rPr>
              <a:t>Inside Team2 Process Group</a:t>
            </a:r>
            <a:endParaRPr b="0" lang="fr-FR" sz="2000" spc="-1" strike="noStrike">
              <a:latin typeface="Arial"/>
            </a:endParaRPr>
          </a:p>
        </p:txBody>
      </p:sp>
      <p:pic>
        <p:nvPicPr>
          <p:cNvPr id="735" name="Picture 5" descr=""/>
          <p:cNvPicPr/>
          <p:nvPr/>
        </p:nvPicPr>
        <p:blipFill>
          <a:blip r:embed="rId1"/>
          <a:stretch/>
        </p:blipFill>
        <p:spPr>
          <a:xfrm>
            <a:off x="8228880" y="1769400"/>
            <a:ext cx="4865400" cy="538920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35" dur="indefinite" restart="never" nodeType="tmRoot">
          <p:childTnLst>
            <p:seq>
              <p:cTn id="536"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Additional changes to promote Multi-Tenancy</a:t>
            </a:r>
            <a:endParaRPr b="0" lang="fr-FR" sz="3600" spc="-1" strike="noStrike">
              <a:latin typeface="Arial"/>
            </a:endParaRPr>
          </a:p>
        </p:txBody>
      </p:sp>
      <p:sp>
        <p:nvSpPr>
          <p:cNvPr id="737" name="CustomShape 2"/>
          <p:cNvSpPr/>
          <p:nvPr/>
        </p:nvSpPr>
        <p:spPr>
          <a:xfrm>
            <a:off x="841320" y="1752480"/>
            <a:ext cx="13166640" cy="326880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Controller level scoping for</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Reporting Tasks</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Controller Services</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Introducing Process Group level scoping for</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Templates</a:t>
            </a:r>
            <a:endParaRPr b="0" lang="fr-FR" sz="24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Controller Services</a:t>
            </a:r>
            <a:endParaRPr b="0" lang="fr-FR" sz="2400" spc="-1" strike="noStrike">
              <a:latin typeface="Arial"/>
            </a:endParaRPr>
          </a:p>
          <a:p>
            <a:pPr>
              <a:lnSpc>
                <a:spcPct val="90000"/>
              </a:lnSpc>
              <a:spcBef>
                <a:spcPts val="1800"/>
              </a:spcBef>
            </a:pPr>
            <a:endParaRPr b="0" lang="fr-FR" sz="2400" spc="-1" strike="noStrike">
              <a:latin typeface="Arial"/>
            </a:endParaRPr>
          </a:p>
        </p:txBody>
      </p:sp>
      <p:pic>
        <p:nvPicPr>
          <p:cNvPr id="738" name="Picture 3" descr=""/>
          <p:cNvPicPr/>
          <p:nvPr/>
        </p:nvPicPr>
        <p:blipFill>
          <a:blip r:embed="rId1"/>
          <a:stretch/>
        </p:blipFill>
        <p:spPr>
          <a:xfrm>
            <a:off x="1108800" y="4719240"/>
            <a:ext cx="3631320" cy="220896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39" name="CustomShape 3"/>
          <p:cNvSpPr/>
          <p:nvPr/>
        </p:nvSpPr>
        <p:spPr>
          <a:xfrm>
            <a:off x="1206000" y="6029640"/>
            <a:ext cx="358560" cy="35856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0" name="CustomShape 4"/>
          <p:cNvSpPr/>
          <p:nvPr/>
        </p:nvSpPr>
        <p:spPr>
          <a:xfrm>
            <a:off x="3848400" y="6003720"/>
            <a:ext cx="820440" cy="43560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741" name="Picture 10" descr=""/>
          <p:cNvPicPr/>
          <p:nvPr/>
        </p:nvPicPr>
        <p:blipFill>
          <a:blip r:embed="rId2"/>
          <a:stretch/>
        </p:blipFill>
        <p:spPr>
          <a:xfrm>
            <a:off x="9152640" y="1416240"/>
            <a:ext cx="4317120" cy="547308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42" name="CustomShape 5"/>
          <p:cNvSpPr/>
          <p:nvPr/>
        </p:nvSpPr>
        <p:spPr>
          <a:xfrm>
            <a:off x="10658520" y="3399480"/>
            <a:ext cx="2027520" cy="57672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3" name="CustomShape 6"/>
          <p:cNvSpPr/>
          <p:nvPr/>
        </p:nvSpPr>
        <p:spPr>
          <a:xfrm>
            <a:off x="10657080" y="4963320"/>
            <a:ext cx="2027520" cy="576720"/>
          </a:xfrm>
          <a:prstGeom prst="ellipse">
            <a:avLst/>
          </a:prstGeom>
          <a:noFill/>
          <a:ln w="1260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ransition spd="med">
    <p:fade/>
  </p:transition>
  <p:timing>
    <p:tnLst>
      <p:par>
        <p:cTn id="537" dur="indefinite" restart="never" nodeType="tmRoot">
          <p:childTnLst>
            <p:seq>
              <p:cTn id="538"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Controller Settings</a:t>
            </a:r>
            <a:endParaRPr b="0" lang="fr-FR" sz="3600" spc="-1" strike="noStrike">
              <a:latin typeface="Arial"/>
            </a:endParaRPr>
          </a:p>
        </p:txBody>
      </p:sp>
      <p:sp>
        <p:nvSpPr>
          <p:cNvPr id="745" name="CustomShape 2"/>
          <p:cNvSpPr/>
          <p:nvPr/>
        </p:nvSpPr>
        <p:spPr>
          <a:xfrm>
            <a:off x="841320" y="1649880"/>
            <a:ext cx="13166640" cy="183060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Authorization based on policies for accessing the Controller</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Can be overridden for a given Controller Service or Reporting Task</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 </a:t>
            </a:r>
            <a:r>
              <a:rPr b="0" lang="fr-FR" sz="2800" spc="-1" strike="noStrike">
                <a:solidFill>
                  <a:srgbClr val="000000"/>
                </a:solidFill>
                <a:latin typeface="Calibri"/>
                <a:ea typeface="ヒラギノ角ゴ Pro W3"/>
              </a:rPr>
              <a:t>Controller Services defined here are accessible to Reporting Tasks</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Are not accessible to components on the canvas</a:t>
            </a:r>
            <a:endParaRPr b="0" lang="fr-FR" sz="2400" spc="-1" strike="noStrike">
              <a:latin typeface="Arial"/>
            </a:endParaRPr>
          </a:p>
        </p:txBody>
      </p:sp>
      <p:pic>
        <p:nvPicPr>
          <p:cNvPr id="746" name="Picture 3" descr=""/>
          <p:cNvPicPr/>
          <p:nvPr/>
        </p:nvPicPr>
        <p:blipFill>
          <a:blip r:embed="rId1"/>
          <a:stretch/>
        </p:blipFill>
        <p:spPr>
          <a:xfrm>
            <a:off x="1278720" y="4131360"/>
            <a:ext cx="11886480" cy="264096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39" dur="indefinite" restart="never" nodeType="tmRoot">
          <p:childTnLst>
            <p:seq>
              <p:cTn id="540"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Process Group Settings</a:t>
            </a:r>
            <a:endParaRPr b="0" lang="fr-FR" sz="3600" spc="-1" strike="noStrike">
              <a:latin typeface="Arial"/>
            </a:endParaRPr>
          </a:p>
        </p:txBody>
      </p:sp>
      <p:sp>
        <p:nvSpPr>
          <p:cNvPr id="748" name="CustomShape 2"/>
          <p:cNvSpPr/>
          <p:nvPr/>
        </p:nvSpPr>
        <p:spPr>
          <a:xfrm>
            <a:off x="892800" y="1342080"/>
            <a:ext cx="12588840" cy="28166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Authorization based on policies for accessing the Process Group</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Can be overridden for a given Controller Service</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Lists all Controller Services created in this Process Group and above (ancestor Process Groups)</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Controller Services defined here are accessible to Processors in this Process Group and below (descendant Processors)</a:t>
            </a:r>
            <a:endParaRPr b="0" lang="fr-FR" sz="2800" spc="-1" strike="noStrike">
              <a:latin typeface="Arial"/>
            </a:endParaRPr>
          </a:p>
        </p:txBody>
      </p:sp>
      <p:pic>
        <p:nvPicPr>
          <p:cNvPr id="749" name="Picture 4" descr=""/>
          <p:cNvPicPr/>
          <p:nvPr/>
        </p:nvPicPr>
        <p:blipFill>
          <a:blip r:embed="rId1"/>
          <a:stretch/>
        </p:blipFill>
        <p:spPr>
          <a:xfrm>
            <a:off x="1487880" y="4440600"/>
            <a:ext cx="11899080" cy="292032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41" dur="indefinite" restart="never" nodeType="tmRoot">
          <p:childTnLst>
            <p:seq>
              <p:cTn id="542"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Templates</a:t>
            </a:r>
            <a:endParaRPr b="0" lang="fr-FR" sz="3600" spc="-1" strike="noStrike">
              <a:latin typeface="Arial"/>
            </a:endParaRPr>
          </a:p>
        </p:txBody>
      </p:sp>
      <p:sp>
        <p:nvSpPr>
          <p:cNvPr id="751" name="CustomShape 2"/>
          <p:cNvSpPr/>
          <p:nvPr/>
        </p:nvSpPr>
        <p:spPr>
          <a:xfrm>
            <a:off x="892800" y="1521720"/>
            <a:ext cx="12588840" cy="20408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Templates stored per Process Group</a:t>
            </a:r>
            <a:endParaRPr b="0" lang="fr-FR" sz="2800" spc="-1" strike="noStrike">
              <a:latin typeface="Arial"/>
            </a:endParaRPr>
          </a:p>
          <a:p>
            <a:pPr lvl="1" marL="891720" indent="-342360">
              <a:lnSpc>
                <a:spcPct val="90000"/>
              </a:lnSpc>
              <a:spcBef>
                <a:spcPts val="601"/>
              </a:spcBef>
              <a:buClr>
                <a:srgbClr val="000000"/>
              </a:buClr>
              <a:buFont typeface="Arial"/>
              <a:buChar char="–"/>
            </a:pPr>
            <a:r>
              <a:rPr b="0" lang="fr-FR" sz="2400" spc="-1" strike="noStrike">
                <a:solidFill>
                  <a:srgbClr val="000000"/>
                </a:solidFill>
                <a:latin typeface="Calibri"/>
                <a:ea typeface="ヒラギノ角ゴ Pro W3"/>
              </a:rPr>
              <a:t>Establishes base authorization but can be overridden</a:t>
            </a:r>
            <a:endParaRPr b="0" lang="fr-FR" sz="24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Available Template listing still accessed through the Global Menu</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If authorized, a Template can be instantiated in any Process Group</a:t>
            </a:r>
            <a:endParaRPr b="0" lang="fr-FR" sz="2800" spc="-1" strike="noStrike">
              <a:latin typeface="Arial"/>
            </a:endParaRPr>
          </a:p>
        </p:txBody>
      </p:sp>
      <p:pic>
        <p:nvPicPr>
          <p:cNvPr id="752" name="Picture 3" descr=""/>
          <p:cNvPicPr/>
          <p:nvPr/>
        </p:nvPicPr>
        <p:blipFill>
          <a:blip r:embed="rId1"/>
          <a:stretch/>
        </p:blipFill>
        <p:spPr>
          <a:xfrm>
            <a:off x="1231560" y="4230720"/>
            <a:ext cx="11899080" cy="198036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43" dur="indefinite" restart="never" nodeType="tmRoot">
          <p:childTnLst>
            <p:seq>
              <p:cTn id="544"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Revisions</a:t>
            </a:r>
            <a:endParaRPr b="0" lang="fr-FR" sz="3600" spc="-1" strike="noStrike">
              <a:latin typeface="Arial"/>
            </a:endParaRPr>
          </a:p>
        </p:txBody>
      </p:sp>
      <p:sp>
        <p:nvSpPr>
          <p:cNvPr id="754" name="CustomShape 2"/>
          <p:cNvSpPr/>
          <p:nvPr/>
        </p:nvSpPr>
        <p:spPr>
          <a:xfrm>
            <a:off x="867240" y="1624320"/>
            <a:ext cx="12588840" cy="1013040"/>
          </a:xfrm>
          <a:prstGeom prst="rect">
            <a:avLst/>
          </a:prstGeom>
          <a:noFill/>
          <a:ln>
            <a:noFill/>
          </a:ln>
        </p:spPr>
        <p:style>
          <a:lnRef idx="0"/>
          <a:fillRef idx="0"/>
          <a:effectRef idx="0"/>
          <a:fontRef idx="minor"/>
        </p:style>
        <p:txBody>
          <a:bodyPr lIns="0" rIns="0" tIns="0" bIns="0"/>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Revision per component</a:t>
            </a:r>
            <a:endParaRPr b="0" lang="fr-FR" sz="2800" spc="-1" strike="noStrike">
              <a:latin typeface="Arial"/>
            </a:endParaRPr>
          </a:p>
          <a:p>
            <a:pPr marL="411480" indent="-410760">
              <a:lnSpc>
                <a:spcPct val="90000"/>
              </a:lnSpc>
              <a:spcBef>
                <a:spcPts val="1800"/>
              </a:spcBef>
              <a:buClr>
                <a:srgbClr val="3fae2a"/>
              </a:buClr>
              <a:buSzPct val="75000"/>
              <a:buFont typeface="Wingdings 2" charset="2"/>
              <a:buChar char=""/>
            </a:pPr>
            <a:r>
              <a:rPr b="0" lang="fr-FR" sz="2800" spc="-1" strike="noStrike">
                <a:solidFill>
                  <a:srgbClr val="000000"/>
                </a:solidFill>
                <a:latin typeface="Calibri"/>
                <a:ea typeface="ヒラギノ角ゴ Pro W3"/>
              </a:rPr>
              <a:t>Supports concurrent editing of different components without need for refreshing</a:t>
            </a:r>
            <a:endParaRPr b="0" lang="fr-FR" sz="2800" spc="-1" strike="noStrike">
              <a:latin typeface="Arial"/>
            </a:endParaRPr>
          </a:p>
        </p:txBody>
      </p:sp>
      <p:pic>
        <p:nvPicPr>
          <p:cNvPr id="755" name="Picture 4" descr=""/>
          <p:cNvPicPr/>
          <p:nvPr/>
        </p:nvPicPr>
        <p:blipFill>
          <a:blip r:embed="rId1"/>
          <a:stretch/>
        </p:blipFill>
        <p:spPr>
          <a:xfrm>
            <a:off x="2322000" y="2826360"/>
            <a:ext cx="9371880" cy="460944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756" name="Picture 5" descr=""/>
          <p:cNvPicPr/>
          <p:nvPr/>
        </p:nvPicPr>
        <p:blipFill>
          <a:blip r:embed="rId2"/>
          <a:stretch/>
        </p:blipFill>
        <p:spPr>
          <a:xfrm>
            <a:off x="2745360" y="3228120"/>
            <a:ext cx="4177440" cy="1599480"/>
          </a:xfrm>
          <a:prstGeom prst="rect">
            <a:avLst/>
          </a:prstGeom>
          <a:ln>
            <a:noFill/>
          </a:ln>
        </p:spPr>
      </p:pic>
      <p:pic>
        <p:nvPicPr>
          <p:cNvPr id="757" name="Picture 6" descr=""/>
          <p:cNvPicPr/>
          <p:nvPr/>
        </p:nvPicPr>
        <p:blipFill>
          <a:blip r:embed="rId3"/>
          <a:stretch/>
        </p:blipFill>
        <p:spPr>
          <a:xfrm>
            <a:off x="3309480" y="5543640"/>
            <a:ext cx="4177440" cy="1561320"/>
          </a:xfrm>
          <a:prstGeom prst="rect">
            <a:avLst/>
          </a:prstGeom>
          <a:ln>
            <a:noFill/>
          </a:ln>
        </p:spPr>
      </p:pic>
    </p:spTree>
  </p:cSld>
  <p:transition spd="med">
    <p:fade/>
  </p:transition>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path" presetID="42">
                                  <p:stCondLst>
                                    <p:cond delay="0"/>
                                  </p:stCondLst>
                                  <p:childTnLst>
                                    <p:animMotion path="M -2.35779E-6 4.01696E-6 L 0.26151 -0.07653">
                                      <p:cBhvr>
                                        <p:cTn id="550" dur="1250" fill="hold"/>
                                        <p:tgtEl>
                                          <p:spTgt spid="757"/>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841320" y="2408400"/>
            <a:ext cx="12848400" cy="1883880"/>
          </a:xfrm>
          <a:prstGeom prst="rect">
            <a:avLst/>
          </a:prstGeom>
          <a:noFill/>
          <a:ln>
            <a:noFill/>
          </a:ln>
        </p:spPr>
        <p:style>
          <a:lnRef idx="0"/>
          <a:fillRef idx="0"/>
          <a:effectRef idx="0"/>
          <a:fontRef idx="minor"/>
        </p:style>
        <p:txBody>
          <a:bodyPr lIns="0" rIns="0" tIns="0" bIns="0" anchor="b"/>
          <a:p>
            <a:pPr>
              <a:lnSpc>
                <a:spcPct val="85000"/>
              </a:lnSpc>
            </a:pPr>
            <a:r>
              <a:rPr b="1" lang="fr-FR" sz="7100" spc="-1" strike="noStrike">
                <a:solidFill>
                  <a:srgbClr val="ffffff"/>
                </a:solidFill>
                <a:latin typeface="Calibri"/>
                <a:ea typeface="ヒラギノ角ゴ Pro W3"/>
              </a:rPr>
              <a:t>External/Ranger Based Authorizer</a:t>
            </a:r>
            <a:endParaRPr b="0" lang="fr-FR" sz="7100" spc="-1" strike="noStrike">
              <a:latin typeface="Arial"/>
            </a:endParaRPr>
          </a:p>
        </p:txBody>
      </p:sp>
    </p:spTree>
  </p:cSld>
  <p:transition spd="med">
    <p:fade/>
  </p:transition>
  <p:timing>
    <p:tnLst>
      <p:par>
        <p:cTn id="551" dur="indefinite" restart="never" nodeType="tmRoot">
          <p:childTnLst>
            <p:seq>
              <p:cTn id="552"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Architecture: Authorization via Ranger-NiFi Plugin</a:t>
            </a:r>
            <a:endParaRPr b="0" lang="fr-FR" sz="3600" spc="-1" strike="noStrike">
              <a:latin typeface="Arial"/>
            </a:endParaRPr>
          </a:p>
        </p:txBody>
      </p:sp>
      <p:grpSp>
        <p:nvGrpSpPr>
          <p:cNvPr id="760" name="Group 2"/>
          <p:cNvGrpSpPr/>
          <p:nvPr/>
        </p:nvGrpSpPr>
        <p:grpSpPr>
          <a:xfrm>
            <a:off x="7577280" y="-248400"/>
            <a:ext cx="6040080" cy="6671160"/>
            <a:chOff x="7577280" y="-248400"/>
            <a:chExt cx="6040080" cy="6671160"/>
          </a:xfrm>
        </p:grpSpPr>
        <p:sp>
          <p:nvSpPr>
            <p:cNvPr id="761" name="CustomShape 3"/>
            <p:cNvSpPr/>
            <p:nvPr/>
          </p:nvSpPr>
          <p:spPr>
            <a:xfrm>
              <a:off x="7864920" y="1419840"/>
              <a:ext cx="5752440" cy="1171440"/>
            </a:xfrm>
            <a:prstGeom prst="roundRect">
              <a:avLst>
                <a:gd name="adj" fmla="val 16667"/>
              </a:avLst>
            </a:prstGeom>
            <a:ln>
              <a:solidFill>
                <a:srgbClr val="3bad26"/>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182880" rIns="182880" tIns="182880" bIns="182880"/>
            <a:p>
              <a:pPr algn="ctr">
                <a:lnSpc>
                  <a:spcPct val="85000"/>
                </a:lnSpc>
                <a:spcBef>
                  <a:spcPts val="601"/>
                </a:spcBef>
              </a:pPr>
              <a:r>
                <a:rPr b="1" lang="fr-FR" sz="1800" spc="-1" strike="noStrike">
                  <a:solidFill>
                    <a:srgbClr val="2f821f"/>
                  </a:solidFill>
                  <a:latin typeface="Calibri"/>
                  <a:ea typeface="DejaVu Sans"/>
                </a:rPr>
                <a:t>Apache Ranger</a:t>
              </a:r>
              <a:endParaRPr b="0" lang="fr-FR" sz="1800" spc="-1" strike="noStrike">
                <a:latin typeface="Arial"/>
              </a:endParaRPr>
            </a:p>
          </p:txBody>
        </p:sp>
        <p:sp>
          <p:nvSpPr>
            <p:cNvPr id="762" name="CustomShape 4"/>
            <p:cNvSpPr/>
            <p:nvPr/>
          </p:nvSpPr>
          <p:spPr>
            <a:xfrm>
              <a:off x="7864920" y="4230360"/>
              <a:ext cx="5752440" cy="2192400"/>
            </a:xfrm>
            <a:prstGeom prst="roundRect">
              <a:avLst>
                <a:gd name="adj" fmla="val 16667"/>
              </a:avLst>
            </a:prstGeom>
            <a:ln>
              <a:solidFill>
                <a:srgbClr val="41667b"/>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182880" rIns="182880" tIns="182880" bIns="182880" anchor="b"/>
            <a:p>
              <a:pPr algn="ctr">
                <a:lnSpc>
                  <a:spcPct val="85000"/>
                </a:lnSpc>
                <a:spcBef>
                  <a:spcPts val="601"/>
                </a:spcBef>
              </a:pPr>
              <a:r>
                <a:rPr b="0" lang="fr-FR" sz="1800" spc="-1" strike="noStrike">
                  <a:solidFill>
                    <a:srgbClr val="000000"/>
                  </a:solidFill>
                  <a:latin typeface="Calibri"/>
                  <a:ea typeface="DejaVu Sans"/>
                </a:rPr>
                <a:t>NiFi</a:t>
              </a:r>
              <a:endParaRPr b="0" lang="fr-FR" sz="1800" spc="-1" strike="noStrike">
                <a:latin typeface="Arial"/>
              </a:endParaRPr>
            </a:p>
          </p:txBody>
        </p:sp>
        <p:sp>
          <p:nvSpPr>
            <p:cNvPr id="763" name="CustomShape 5"/>
            <p:cNvSpPr/>
            <p:nvPr/>
          </p:nvSpPr>
          <p:spPr>
            <a:xfrm>
              <a:off x="8156880" y="4438080"/>
              <a:ext cx="2855880" cy="1184760"/>
            </a:xfrm>
            <a:prstGeom prst="roundRect">
              <a:avLst>
                <a:gd name="adj" fmla="val 16667"/>
              </a:avLst>
            </a:prstGeom>
            <a:ln>
              <a:solidFill>
                <a:schemeClr val="accent3"/>
              </a:solidFill>
            </a:ln>
            <a:effectLst>
              <a:outerShdw blurRad="40000" dir="5400000" dist="23000" rotWithShape="0">
                <a:srgbClr val="000000">
                  <a:alpha val="35000"/>
                </a:srgbClr>
              </a:outerShdw>
            </a:effectLst>
          </p:spPr>
          <p:style>
            <a:lnRef idx="0">
              <a:schemeClr val="accent3"/>
            </a:lnRef>
            <a:fillRef idx="3">
              <a:schemeClr val="accent3"/>
            </a:fillRef>
            <a:effectRef idx="3">
              <a:schemeClr val="accent3"/>
            </a:effectRef>
            <a:fontRef idx="minor"/>
          </p:style>
          <p:txBody>
            <a:bodyPr lIns="182880" rIns="182880" tIns="182880" bIns="182880"/>
            <a:p>
              <a:pPr algn="ctr">
                <a:lnSpc>
                  <a:spcPct val="85000"/>
                </a:lnSpc>
                <a:spcBef>
                  <a:spcPts val="601"/>
                </a:spcBef>
              </a:pPr>
              <a:r>
                <a:rPr b="1" lang="fr-FR" sz="1600" spc="-1" strike="noStrike">
                  <a:solidFill>
                    <a:srgbClr val="44697d"/>
                  </a:solidFill>
                  <a:latin typeface="Calibri"/>
                  <a:ea typeface="DejaVu Sans"/>
                </a:rPr>
                <a:t>       </a:t>
              </a:r>
              <a:r>
                <a:rPr b="1" lang="fr-FR" sz="1600" spc="-1" strike="noStrike">
                  <a:solidFill>
                    <a:srgbClr val="44697d"/>
                  </a:solidFill>
                  <a:latin typeface="Calibri"/>
                  <a:ea typeface="DejaVu Sans"/>
                </a:rPr>
                <a:t>Ranger Authorizer</a:t>
              </a:r>
              <a:endParaRPr b="0" lang="fr-FR" sz="1600" spc="-1" strike="noStrike">
                <a:latin typeface="Arial"/>
              </a:endParaRPr>
            </a:p>
          </p:txBody>
        </p:sp>
        <p:sp>
          <p:nvSpPr>
            <p:cNvPr id="764" name="CustomShape 6"/>
            <p:cNvSpPr/>
            <p:nvPr/>
          </p:nvSpPr>
          <p:spPr>
            <a:xfrm>
              <a:off x="8261640" y="2091240"/>
              <a:ext cx="1279800" cy="311040"/>
            </a:xfrm>
            <a:prstGeom prst="roundRect">
              <a:avLst>
                <a:gd name="adj" fmla="val 16667"/>
              </a:avLst>
            </a:prstGeom>
            <a:ln>
              <a:noFill/>
            </a:ln>
            <a:effectLst>
              <a:outerShdw blurRad="40000" dir="5400000" dist="23000" rotWithShape="0">
                <a:srgbClr val="000000">
                  <a:alpha val="35000"/>
                </a:srgbClr>
              </a:outerShdw>
            </a:effectLst>
          </p:spPr>
          <p:style>
            <a:lnRef idx="0">
              <a:schemeClr val="accent1"/>
            </a:lnRef>
            <a:fillRef idx="3">
              <a:schemeClr val="accent1"/>
            </a:fillRef>
            <a:effectRef idx="3">
              <a:schemeClr val="accent1"/>
            </a:effectRef>
            <a:fontRef idx="minor"/>
          </p:style>
          <p:txBody>
            <a:bodyPr lIns="182880" rIns="182880" tIns="182880" bIns="182880" anchor="ctr"/>
            <a:p>
              <a:pPr algn="ctr">
                <a:lnSpc>
                  <a:spcPct val="85000"/>
                </a:lnSpc>
                <a:spcBef>
                  <a:spcPts val="601"/>
                </a:spcBef>
              </a:pPr>
              <a:r>
                <a:rPr b="0" lang="fr-FR" sz="1600" spc="-1" strike="noStrike">
                  <a:solidFill>
                    <a:srgbClr val="2f821f"/>
                  </a:solidFill>
                  <a:latin typeface="Calibri"/>
                  <a:ea typeface="DejaVu Sans"/>
                </a:rPr>
                <a:t>Policies</a:t>
              </a:r>
              <a:endParaRPr b="0" lang="fr-FR" sz="1600" spc="-1" strike="noStrike">
                <a:latin typeface="Arial"/>
              </a:endParaRPr>
            </a:p>
          </p:txBody>
        </p:sp>
        <p:sp>
          <p:nvSpPr>
            <p:cNvPr id="765" name="CustomShape 7"/>
            <p:cNvSpPr/>
            <p:nvPr/>
          </p:nvSpPr>
          <p:spPr>
            <a:xfrm>
              <a:off x="9732600" y="2091240"/>
              <a:ext cx="1279800" cy="311040"/>
            </a:xfrm>
            <a:prstGeom prst="roundRect">
              <a:avLst>
                <a:gd name="adj" fmla="val 16667"/>
              </a:avLst>
            </a:prstGeom>
            <a:ln>
              <a:noFill/>
            </a:ln>
            <a:effectLst>
              <a:outerShdw blurRad="40000" dir="5400000" dist="23000" rotWithShape="0">
                <a:srgbClr val="000000">
                  <a:alpha val="35000"/>
                </a:srgbClr>
              </a:outerShdw>
            </a:effectLst>
          </p:spPr>
          <p:style>
            <a:lnRef idx="0">
              <a:schemeClr val="accent1"/>
            </a:lnRef>
            <a:fillRef idx="3">
              <a:schemeClr val="accent1"/>
            </a:fillRef>
            <a:effectRef idx="3">
              <a:schemeClr val="accent1"/>
            </a:effectRef>
            <a:fontRef idx="minor"/>
          </p:style>
          <p:txBody>
            <a:bodyPr lIns="182880" rIns="182880" tIns="182880" bIns="182880" anchor="ctr"/>
            <a:p>
              <a:pPr algn="ctr">
                <a:lnSpc>
                  <a:spcPct val="85000"/>
                </a:lnSpc>
                <a:spcBef>
                  <a:spcPts val="601"/>
                </a:spcBef>
              </a:pPr>
              <a:r>
                <a:rPr b="1" lang="fr-FR" sz="1600" spc="-1" strike="noStrike">
                  <a:solidFill>
                    <a:srgbClr val="2f821f"/>
                  </a:solidFill>
                  <a:latin typeface="Calibri"/>
                  <a:ea typeface="DejaVu Sans"/>
                </a:rPr>
                <a:t>Audit Logs</a:t>
              </a:r>
              <a:endParaRPr b="0" lang="fr-FR" sz="1600" spc="-1" strike="noStrike">
                <a:latin typeface="Arial"/>
              </a:endParaRPr>
            </a:p>
          </p:txBody>
        </p:sp>
        <p:sp>
          <p:nvSpPr>
            <p:cNvPr id="766" name="CustomShape 8"/>
            <p:cNvSpPr/>
            <p:nvPr/>
          </p:nvSpPr>
          <p:spPr>
            <a:xfrm flipV="1">
              <a:off x="8901720" y="-2899440"/>
              <a:ext cx="360" cy="2650680"/>
            </a:xfrm>
            <a:custGeom>
              <a:avLst/>
              <a:gdLst/>
              <a:ahLst/>
              <a:rect l="l" t="t" r="r" b="b"/>
              <a:pathLst>
                <a:path w="21600" h="21600">
                  <a:moveTo>
                    <a:pt x="0" y="0"/>
                  </a:moveTo>
                  <a:lnTo>
                    <a:pt x="21600" y="21600"/>
                  </a:lnTo>
                </a:path>
              </a:pathLst>
            </a:custGeom>
            <a:noFill/>
            <a:ln w="19080">
              <a:solidFill>
                <a:schemeClr val="bg1"/>
              </a:solidFill>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7" name="CustomShape 9"/>
            <p:cNvSpPr/>
            <p:nvPr/>
          </p:nvSpPr>
          <p:spPr>
            <a:xfrm>
              <a:off x="9732600" y="3206160"/>
              <a:ext cx="1290600" cy="383400"/>
            </a:xfrm>
            <a:prstGeom prst="roundRect">
              <a:avLst>
                <a:gd name="adj" fmla="val 16667"/>
              </a:avLst>
            </a:prstGeom>
            <a:ln>
              <a:solidFill>
                <a:srgbClr val="ff6c0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182880" rIns="182880" tIns="182880" bIns="182880" anchor="ctr"/>
            <a:p>
              <a:pPr algn="ctr">
                <a:lnSpc>
                  <a:spcPct val="85000"/>
                </a:lnSpc>
                <a:spcBef>
                  <a:spcPts val="601"/>
                </a:spcBef>
              </a:pPr>
              <a:r>
                <a:rPr b="1" lang="fr-FR" sz="1600" spc="-1" strike="noStrike">
                  <a:solidFill>
                    <a:srgbClr val="c39a13"/>
                  </a:solidFill>
                  <a:latin typeface="Calibri"/>
                  <a:ea typeface="DejaVu Sans"/>
                </a:rPr>
                <a:t>Solr</a:t>
              </a:r>
              <a:endParaRPr b="0" lang="fr-FR" sz="1600" spc="-1" strike="noStrike">
                <a:latin typeface="Arial"/>
              </a:endParaRPr>
            </a:p>
          </p:txBody>
        </p:sp>
        <p:sp>
          <p:nvSpPr>
            <p:cNvPr id="768" name="CustomShape 10"/>
            <p:cNvSpPr/>
            <p:nvPr/>
          </p:nvSpPr>
          <p:spPr>
            <a:xfrm flipV="1">
              <a:off x="10378440" y="1896120"/>
              <a:ext cx="360" cy="846720"/>
            </a:xfrm>
            <a:custGeom>
              <a:avLst/>
              <a:gdLst/>
              <a:ahLst/>
              <a:rect l="l" t="t" r="r" b="b"/>
              <a:pathLst>
                <a:path w="21600" h="21600">
                  <a:moveTo>
                    <a:pt x="0" y="0"/>
                  </a:moveTo>
                  <a:lnTo>
                    <a:pt x="21600" y="21600"/>
                  </a:lnTo>
                </a:path>
              </a:pathLst>
            </a:custGeom>
            <a:noFill/>
            <a:ln w="19080">
              <a:solidFill>
                <a:schemeClr val="bg1"/>
              </a:solidFill>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9" name="CustomShape 11"/>
            <p:cNvSpPr/>
            <p:nvPr/>
          </p:nvSpPr>
          <p:spPr>
            <a:xfrm>
              <a:off x="10373040" y="2403000"/>
              <a:ext cx="4680" cy="802440"/>
            </a:xfrm>
            <a:custGeom>
              <a:avLst/>
              <a:gdLst/>
              <a:ahLst/>
              <a:rect l="l" t="t" r="r" b="b"/>
              <a:pathLst>
                <a:path w="21600" h="21600">
                  <a:moveTo>
                    <a:pt x="0" y="0"/>
                  </a:moveTo>
                  <a:lnTo>
                    <a:pt x="21600" y="21600"/>
                  </a:lnTo>
                </a:path>
              </a:pathLst>
            </a:custGeom>
            <a:noFill/>
            <a:ln w="19080">
              <a:solidFill>
                <a:schemeClr val="bg1"/>
              </a:solidFill>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0" name="CustomShape 12"/>
            <p:cNvSpPr/>
            <p:nvPr/>
          </p:nvSpPr>
          <p:spPr>
            <a:xfrm>
              <a:off x="8323920" y="5054400"/>
              <a:ext cx="1154880" cy="432720"/>
            </a:xfrm>
            <a:prstGeom prst="roundRect">
              <a:avLst>
                <a:gd name="adj" fmla="val 16667"/>
              </a:avLst>
            </a:prstGeom>
            <a:ln>
              <a:solidFill>
                <a:srgbClr val="41667b"/>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182880" rIns="182880" tIns="182880" bIns="182880" anchor="ctr"/>
            <a:p>
              <a:pPr algn="ctr">
                <a:lnSpc>
                  <a:spcPct val="85000"/>
                </a:lnSpc>
                <a:spcBef>
                  <a:spcPts val="601"/>
                </a:spcBef>
              </a:pPr>
              <a:r>
                <a:rPr b="1" lang="fr-FR" sz="1400" spc="-1" strike="noStrike">
                  <a:solidFill>
                    <a:srgbClr val="44697d"/>
                  </a:solidFill>
                  <a:latin typeface="Calibri"/>
                  <a:ea typeface="DejaVu Sans"/>
                </a:rPr>
                <a:t>Policy Refresher</a:t>
              </a:r>
              <a:endParaRPr b="0" lang="fr-FR" sz="1400" spc="-1" strike="noStrike">
                <a:latin typeface="Arial"/>
              </a:endParaRPr>
            </a:p>
          </p:txBody>
        </p:sp>
        <p:sp>
          <p:nvSpPr>
            <p:cNvPr id="771" name="CustomShape 13"/>
            <p:cNvSpPr/>
            <p:nvPr/>
          </p:nvSpPr>
          <p:spPr>
            <a:xfrm>
              <a:off x="11267280" y="2091240"/>
              <a:ext cx="1943280" cy="311040"/>
            </a:xfrm>
            <a:prstGeom prst="roundRect">
              <a:avLst>
                <a:gd name="adj" fmla="val 16667"/>
              </a:avLst>
            </a:prstGeom>
            <a:ln>
              <a:noFill/>
            </a:ln>
            <a:effectLst>
              <a:outerShdw blurRad="40000" dir="5400000" dist="23000" rotWithShape="0">
                <a:srgbClr val="000000">
                  <a:alpha val="35000"/>
                </a:srgbClr>
              </a:outerShdw>
            </a:effectLst>
          </p:spPr>
          <p:style>
            <a:lnRef idx="0">
              <a:schemeClr val="accent1"/>
            </a:lnRef>
            <a:fillRef idx="3">
              <a:schemeClr val="accent1"/>
            </a:fillRef>
            <a:effectRef idx="3">
              <a:schemeClr val="accent1"/>
            </a:effectRef>
            <a:fontRef idx="minor"/>
          </p:style>
          <p:txBody>
            <a:bodyPr lIns="182880" rIns="182880" tIns="182880" bIns="182880" anchor="ctr"/>
            <a:p>
              <a:pPr algn="ctr">
                <a:lnSpc>
                  <a:spcPct val="85000"/>
                </a:lnSpc>
                <a:spcBef>
                  <a:spcPts val="601"/>
                </a:spcBef>
              </a:pPr>
              <a:r>
                <a:rPr b="1" lang="fr-FR" sz="1600" spc="-1" strike="noStrike">
                  <a:solidFill>
                    <a:srgbClr val="2f821f"/>
                  </a:solidFill>
                  <a:latin typeface="Calibri"/>
                  <a:ea typeface="DejaVu Sans"/>
                </a:rPr>
                <a:t>Resource Lookup</a:t>
              </a:r>
              <a:endParaRPr b="0" lang="fr-FR" sz="1600" spc="-1" strike="noStrike">
                <a:latin typeface="Arial"/>
              </a:endParaRPr>
            </a:p>
          </p:txBody>
        </p:sp>
        <p:sp>
          <p:nvSpPr>
            <p:cNvPr id="772" name="CustomShape 14"/>
            <p:cNvSpPr/>
            <p:nvPr/>
          </p:nvSpPr>
          <p:spPr>
            <a:xfrm>
              <a:off x="11267280" y="4438080"/>
              <a:ext cx="1943280" cy="432720"/>
            </a:xfrm>
            <a:prstGeom prst="roundRect">
              <a:avLst>
                <a:gd name="adj" fmla="val 16667"/>
              </a:avLst>
            </a:prstGeom>
            <a:ln>
              <a:noFill/>
            </a:ln>
            <a:effectLst>
              <a:outerShdw blurRad="40000" dir="5400000" dist="23000" rotWithShape="0">
                <a:srgbClr val="000000">
                  <a:alpha val="35000"/>
                </a:srgbClr>
              </a:outerShdw>
            </a:effectLst>
          </p:spPr>
          <p:style>
            <a:lnRef idx="0">
              <a:schemeClr val="accent3"/>
            </a:lnRef>
            <a:fillRef idx="3">
              <a:schemeClr val="accent3"/>
            </a:fillRef>
            <a:effectRef idx="3">
              <a:schemeClr val="accent3"/>
            </a:effectRef>
            <a:fontRef idx="minor"/>
          </p:style>
          <p:txBody>
            <a:bodyPr lIns="182880" rIns="182880" tIns="182880" bIns="182880" anchor="ctr"/>
            <a:p>
              <a:pPr algn="ctr">
                <a:lnSpc>
                  <a:spcPct val="85000"/>
                </a:lnSpc>
                <a:spcBef>
                  <a:spcPts val="601"/>
                </a:spcBef>
              </a:pPr>
              <a:r>
                <a:rPr b="1" lang="fr-FR" sz="1400" spc="-1" strike="noStrike">
                  <a:solidFill>
                    <a:srgbClr val="44697d"/>
                  </a:solidFill>
                  <a:latin typeface="Calibri"/>
                  <a:ea typeface="DejaVu Sans"/>
                </a:rPr>
                <a:t>REST /resources</a:t>
              </a:r>
              <a:endParaRPr b="0" lang="fr-FR" sz="1400" spc="-1" strike="noStrike">
                <a:latin typeface="Arial"/>
              </a:endParaRPr>
            </a:p>
          </p:txBody>
        </p:sp>
        <p:sp>
          <p:nvSpPr>
            <p:cNvPr id="773" name="CustomShape 15"/>
            <p:cNvSpPr/>
            <p:nvPr/>
          </p:nvSpPr>
          <p:spPr>
            <a:xfrm>
              <a:off x="12239280" y="2403000"/>
              <a:ext cx="360" cy="2034000"/>
            </a:xfrm>
            <a:custGeom>
              <a:avLst/>
              <a:gdLst/>
              <a:ahLst/>
              <a:rect l="l" t="t" r="r" b="b"/>
              <a:pathLst>
                <a:path w="21600" h="21600">
                  <a:moveTo>
                    <a:pt x="0" y="0"/>
                  </a:moveTo>
                  <a:lnTo>
                    <a:pt x="21600" y="21600"/>
                  </a:lnTo>
                </a:path>
              </a:pathLst>
            </a:custGeom>
            <a:noFill/>
            <a:ln w="19080">
              <a:solidFill>
                <a:schemeClr val="bg1"/>
              </a:solidFill>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4" name="CustomShape 16"/>
            <p:cNvSpPr/>
            <p:nvPr/>
          </p:nvSpPr>
          <p:spPr>
            <a:xfrm>
              <a:off x="12239640" y="3134880"/>
              <a:ext cx="1377720" cy="438840"/>
            </a:xfrm>
            <a:prstGeom prst="rect">
              <a:avLst/>
            </a:prstGeom>
            <a:noFill/>
            <a:ln>
              <a:noFill/>
            </a:ln>
          </p:spPr>
          <p:style>
            <a:lnRef idx="0"/>
            <a:fillRef idx="0"/>
            <a:effectRef idx="0"/>
            <a:fontRef idx="minor"/>
          </p:style>
          <p:txBody>
            <a:bodyPr lIns="0" rIns="0" tIns="0" bIns="0" anchor="ctr"/>
            <a:p>
              <a:pPr algn="ctr">
                <a:lnSpc>
                  <a:spcPct val="85000"/>
                </a:lnSpc>
                <a:spcBef>
                  <a:spcPts val="601"/>
                </a:spcBef>
              </a:pPr>
              <a:r>
                <a:rPr b="1" lang="fr-FR" sz="1400" spc="-1" strike="noStrike">
                  <a:solidFill>
                    <a:srgbClr val="000000"/>
                  </a:solidFill>
                  <a:latin typeface="Calibri"/>
                  <a:ea typeface="DejaVu Sans"/>
                </a:rPr>
                <a:t>Retrieve </a:t>
              </a:r>
              <a:endParaRPr b="0" lang="fr-FR" sz="1400" spc="-1" strike="noStrike">
                <a:latin typeface="Arial"/>
              </a:endParaRPr>
            </a:p>
            <a:p>
              <a:pPr algn="ctr">
                <a:lnSpc>
                  <a:spcPct val="85000"/>
                </a:lnSpc>
                <a:spcBef>
                  <a:spcPts val="601"/>
                </a:spcBef>
              </a:pPr>
              <a:r>
                <a:rPr b="1" lang="fr-FR" sz="1400" spc="-1" strike="noStrike">
                  <a:solidFill>
                    <a:srgbClr val="000000"/>
                  </a:solidFill>
                  <a:latin typeface="Calibri"/>
                  <a:ea typeface="DejaVu Sans"/>
                </a:rPr>
                <a:t>Resources</a:t>
              </a:r>
              <a:endParaRPr b="0" lang="fr-FR" sz="1400" spc="-1" strike="noStrike">
                <a:latin typeface="Arial"/>
              </a:endParaRPr>
            </a:p>
          </p:txBody>
        </p:sp>
        <p:sp>
          <p:nvSpPr>
            <p:cNvPr id="775" name="CustomShape 17"/>
            <p:cNvSpPr/>
            <p:nvPr/>
          </p:nvSpPr>
          <p:spPr>
            <a:xfrm>
              <a:off x="7577280" y="3134880"/>
              <a:ext cx="1494360" cy="438840"/>
            </a:xfrm>
            <a:prstGeom prst="rect">
              <a:avLst/>
            </a:prstGeom>
            <a:noFill/>
            <a:ln>
              <a:noFill/>
            </a:ln>
          </p:spPr>
          <p:style>
            <a:lnRef idx="0"/>
            <a:fillRef idx="0"/>
            <a:effectRef idx="0"/>
            <a:fontRef idx="minor"/>
          </p:style>
          <p:txBody>
            <a:bodyPr lIns="0" rIns="0" tIns="0" bIns="0" anchor="ctr"/>
            <a:p>
              <a:pPr algn="ctr">
                <a:lnSpc>
                  <a:spcPct val="85000"/>
                </a:lnSpc>
                <a:spcBef>
                  <a:spcPts val="601"/>
                </a:spcBef>
              </a:pPr>
              <a:r>
                <a:rPr b="1" lang="fr-FR" sz="1400" spc="-1" strike="noStrike">
                  <a:solidFill>
                    <a:srgbClr val="000000"/>
                  </a:solidFill>
                  <a:latin typeface="Calibri"/>
                  <a:ea typeface="DejaVu Sans"/>
                </a:rPr>
                <a:t>Retrieve </a:t>
              </a:r>
              <a:endParaRPr b="0" lang="fr-FR" sz="1400" spc="-1" strike="noStrike">
                <a:latin typeface="Arial"/>
              </a:endParaRPr>
            </a:p>
            <a:p>
              <a:pPr algn="ctr">
                <a:lnSpc>
                  <a:spcPct val="85000"/>
                </a:lnSpc>
                <a:spcBef>
                  <a:spcPts val="601"/>
                </a:spcBef>
              </a:pPr>
              <a:r>
                <a:rPr b="1" lang="fr-FR" sz="1400" spc="-1" strike="noStrike">
                  <a:solidFill>
                    <a:srgbClr val="000000"/>
                  </a:solidFill>
                  <a:latin typeface="Calibri"/>
                  <a:ea typeface="DejaVu Sans"/>
                </a:rPr>
                <a:t>Policies</a:t>
              </a:r>
              <a:endParaRPr b="0" lang="fr-FR" sz="1400" spc="-1" strike="noStrike">
                <a:latin typeface="Arial"/>
              </a:endParaRPr>
            </a:p>
          </p:txBody>
        </p:sp>
        <p:sp>
          <p:nvSpPr>
            <p:cNvPr id="776" name="CustomShape 18"/>
            <p:cNvSpPr/>
            <p:nvPr/>
          </p:nvSpPr>
          <p:spPr>
            <a:xfrm>
              <a:off x="9863280" y="5045400"/>
              <a:ext cx="935640" cy="432720"/>
            </a:xfrm>
            <a:prstGeom prst="roundRect">
              <a:avLst>
                <a:gd name="adj" fmla="val 16667"/>
              </a:avLst>
            </a:prstGeom>
            <a:ln>
              <a:solidFill>
                <a:srgbClr val="41667b"/>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182880" rIns="182880" tIns="182880" bIns="182880" anchor="ctr"/>
            <a:p>
              <a:pPr algn="ctr">
                <a:lnSpc>
                  <a:spcPct val="85000"/>
                </a:lnSpc>
                <a:spcBef>
                  <a:spcPts val="601"/>
                </a:spcBef>
              </a:pPr>
              <a:r>
                <a:rPr b="1" lang="fr-FR" sz="1400" spc="-1" strike="noStrike">
                  <a:solidFill>
                    <a:srgbClr val="44697d"/>
                  </a:solidFill>
                  <a:latin typeface="Calibri"/>
                  <a:ea typeface="DejaVu Sans"/>
                </a:rPr>
                <a:t>Policy Cache</a:t>
              </a:r>
              <a:endParaRPr b="0" lang="fr-FR" sz="1400" spc="-1" strike="noStrike">
                <a:latin typeface="Arial"/>
              </a:endParaRPr>
            </a:p>
          </p:txBody>
        </p:sp>
        <p:sp>
          <p:nvSpPr>
            <p:cNvPr id="777" name="CustomShape 19"/>
            <p:cNvSpPr/>
            <p:nvPr/>
          </p:nvSpPr>
          <p:spPr>
            <a:xfrm>
              <a:off x="9479880" y="5271120"/>
              <a:ext cx="382680" cy="360"/>
            </a:xfrm>
            <a:custGeom>
              <a:avLst/>
              <a:gdLst/>
              <a:ahLst/>
              <a:rect l="l" t="t" r="r" b="b"/>
              <a:pathLst>
                <a:path w="21600" h="21600">
                  <a:moveTo>
                    <a:pt x="0" y="0"/>
                  </a:moveTo>
                  <a:lnTo>
                    <a:pt x="21600" y="21600"/>
                  </a:lnTo>
                </a:path>
              </a:pathLst>
            </a:custGeom>
            <a:noFill/>
            <a:ln w="19080">
              <a:solidFill>
                <a:schemeClr val="bg1"/>
              </a:solidFill>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778" name="CustomShape 20"/>
          <p:cNvSpPr/>
          <p:nvPr/>
        </p:nvSpPr>
        <p:spPr>
          <a:xfrm>
            <a:off x="573120" y="1454760"/>
            <a:ext cx="6931800" cy="465156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buClr>
                <a:srgbClr val="3fae2a"/>
              </a:buClr>
              <a:buFont typeface="Arial"/>
              <a:buChar char="•"/>
            </a:pPr>
            <a:r>
              <a:rPr b="0" lang="fr-FR" sz="2700" spc="-1" strike="noStrike">
                <a:solidFill>
                  <a:srgbClr val="000000"/>
                </a:solidFill>
                <a:latin typeface="Calibri"/>
                <a:ea typeface="DejaVu Sans"/>
              </a:rPr>
              <a:t>Ranger-NiFi plugin supports policy management via Ranger for NiFi</a:t>
            </a:r>
            <a:endParaRPr b="0" lang="fr-FR" sz="2700" spc="-1" strike="noStrike">
              <a:latin typeface="Arial"/>
            </a:endParaRPr>
          </a:p>
          <a:p>
            <a:pPr>
              <a:lnSpc>
                <a:spcPct val="85000"/>
              </a:lnSpc>
              <a:spcBef>
                <a:spcPts val="601"/>
              </a:spcBef>
            </a:pPr>
            <a:endParaRPr b="0" lang="fr-FR" sz="2700" spc="-1" strike="noStrike">
              <a:latin typeface="Arial"/>
            </a:endParaRPr>
          </a:p>
          <a:p>
            <a:pPr marL="457200" indent="-456480">
              <a:lnSpc>
                <a:spcPct val="85000"/>
              </a:lnSpc>
              <a:spcBef>
                <a:spcPts val="601"/>
              </a:spcBef>
              <a:buClr>
                <a:srgbClr val="3fae2a"/>
              </a:buClr>
              <a:buFont typeface="Arial"/>
              <a:buChar char="•"/>
            </a:pPr>
            <a:r>
              <a:rPr b="0" lang="fr-FR" sz="2700" spc="-1" strike="noStrike">
                <a:solidFill>
                  <a:srgbClr val="000000"/>
                </a:solidFill>
                <a:latin typeface="Calibri"/>
                <a:ea typeface="DejaVu Sans"/>
              </a:rPr>
              <a:t>Supports two-way communication for policy retrieval from Ranger (NiFi) and REST/Resources information from NiFi (Ranger)</a:t>
            </a:r>
            <a:endParaRPr b="0" lang="fr-FR" sz="2700" spc="-1" strike="noStrike">
              <a:latin typeface="Arial"/>
            </a:endParaRPr>
          </a:p>
          <a:p>
            <a:pPr>
              <a:lnSpc>
                <a:spcPct val="85000"/>
              </a:lnSpc>
              <a:spcBef>
                <a:spcPts val="601"/>
              </a:spcBef>
            </a:pPr>
            <a:endParaRPr b="0" lang="fr-FR" sz="2700" spc="-1" strike="noStrike">
              <a:latin typeface="Arial"/>
            </a:endParaRPr>
          </a:p>
          <a:p>
            <a:pPr marL="457200" indent="-456480">
              <a:lnSpc>
                <a:spcPct val="85000"/>
              </a:lnSpc>
              <a:spcBef>
                <a:spcPts val="601"/>
              </a:spcBef>
              <a:buClr>
                <a:srgbClr val="3fae2a"/>
              </a:buClr>
              <a:buFont typeface="Arial"/>
              <a:buChar char="•"/>
            </a:pPr>
            <a:r>
              <a:rPr b="0" lang="fr-FR" sz="2700" spc="-1" strike="noStrike">
                <a:solidFill>
                  <a:srgbClr val="000000"/>
                </a:solidFill>
                <a:latin typeface="Calibri"/>
                <a:ea typeface="DejaVu Sans"/>
              </a:rPr>
              <a:t>Audits logged to Solr (Ambari Infra on HDF)</a:t>
            </a:r>
            <a:endParaRPr b="0" lang="fr-FR" sz="2700" spc="-1" strike="noStrike">
              <a:latin typeface="Arial"/>
            </a:endParaRPr>
          </a:p>
          <a:p>
            <a:pPr>
              <a:lnSpc>
                <a:spcPct val="85000"/>
              </a:lnSpc>
              <a:spcBef>
                <a:spcPts val="601"/>
              </a:spcBef>
            </a:pPr>
            <a:endParaRPr b="0" lang="fr-FR" sz="2700" spc="-1" strike="noStrike">
              <a:latin typeface="Arial"/>
            </a:endParaRPr>
          </a:p>
          <a:p>
            <a:pPr marL="457200" indent="-456480">
              <a:lnSpc>
                <a:spcPct val="85000"/>
              </a:lnSpc>
              <a:spcBef>
                <a:spcPts val="601"/>
              </a:spcBef>
              <a:buClr>
                <a:srgbClr val="3fae2a"/>
              </a:buClr>
              <a:buFont typeface="Arial"/>
              <a:buChar char="•"/>
            </a:pPr>
            <a:r>
              <a:rPr b="0" lang="fr-FR" sz="2700" spc="-1" strike="noStrike">
                <a:solidFill>
                  <a:srgbClr val="000000"/>
                </a:solidFill>
                <a:latin typeface="Calibri"/>
                <a:ea typeface="DejaVu Sans"/>
              </a:rPr>
              <a:t>Can be used with/without Ambari</a:t>
            </a:r>
            <a:endParaRPr b="0" lang="fr-FR" sz="2700" spc="-1" strike="noStrike">
              <a:latin typeface="Arial"/>
            </a:endParaRPr>
          </a:p>
        </p:txBody>
      </p:sp>
    </p:spTree>
  </p:cSld>
  <p:transition spd="med">
    <p:fade/>
  </p:transition>
  <p:timing>
    <p:tnLst>
      <p:par>
        <p:cTn id="553" dur="indefinite" restart="never" nodeType="tmRoot">
          <p:childTnLst>
            <p:seq>
              <p:cTn id="554"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731520" y="0"/>
            <a:ext cx="13166640" cy="1218600"/>
          </a:xfrm>
          <a:prstGeom prst="rect">
            <a:avLst/>
          </a:prstGeom>
          <a:noFill/>
          <a:ln>
            <a:noFill/>
          </a:ln>
        </p:spPr>
        <p:style>
          <a:lnRef idx="0"/>
          <a:fillRef idx="0"/>
          <a:effectRef idx="0"/>
          <a:fontRef idx="minor"/>
        </p:style>
        <p:txBody>
          <a:bodyPr lIns="109800" rIns="109800" tIns="54720" bIns="54720" anchor="ctr"/>
          <a:p>
            <a:pPr>
              <a:lnSpc>
                <a:spcPct val="85000"/>
              </a:lnSpc>
            </a:pPr>
            <a:r>
              <a:rPr b="1" lang="fr-FR" sz="3600" spc="-1" strike="noStrike">
                <a:solidFill>
                  <a:srgbClr val="000000"/>
                </a:solidFill>
                <a:latin typeface="Arial"/>
                <a:ea typeface="ヒラギノ角ゴ Pro W3"/>
              </a:rPr>
              <a:t>HDF Stores/Reads date to Hbase</a:t>
            </a:r>
            <a:endParaRPr b="0" lang="fr-FR" sz="3600" spc="-1" strike="noStrike">
              <a:latin typeface="Arial"/>
            </a:endParaRPr>
          </a:p>
        </p:txBody>
      </p:sp>
      <p:sp>
        <p:nvSpPr>
          <p:cNvPr id="507" name="CustomShape 2"/>
          <p:cNvSpPr/>
          <p:nvPr/>
        </p:nvSpPr>
        <p:spPr>
          <a:xfrm flipV="1">
            <a:off x="3230640" y="3135240"/>
            <a:ext cx="226404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508" name="CustomShape 3"/>
          <p:cNvSpPr/>
          <p:nvPr/>
        </p:nvSpPr>
        <p:spPr>
          <a:xfrm flipV="1">
            <a:off x="8021160" y="3529800"/>
            <a:ext cx="186912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509" name="CustomShape 4"/>
          <p:cNvSpPr/>
          <p:nvPr/>
        </p:nvSpPr>
        <p:spPr>
          <a:xfrm>
            <a:off x="3594600" y="279036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PutHbaseShell</a:t>
            </a:r>
            <a:endParaRPr b="0" lang="fr-FR" sz="1400" spc="-1" strike="noStrike">
              <a:latin typeface="Arial"/>
            </a:endParaRPr>
          </a:p>
        </p:txBody>
      </p:sp>
      <p:sp>
        <p:nvSpPr>
          <p:cNvPr id="510" name="CustomShape 5"/>
          <p:cNvSpPr/>
          <p:nvPr/>
        </p:nvSpPr>
        <p:spPr>
          <a:xfrm>
            <a:off x="8082000" y="31615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GetHbase</a:t>
            </a:r>
            <a:endParaRPr b="0" lang="fr-FR" sz="1400" spc="-1" strike="noStrike">
              <a:latin typeface="Arial"/>
            </a:endParaRPr>
          </a:p>
        </p:txBody>
      </p:sp>
      <p:grpSp>
        <p:nvGrpSpPr>
          <p:cNvPr id="511" name="Group 6"/>
          <p:cNvGrpSpPr/>
          <p:nvPr/>
        </p:nvGrpSpPr>
        <p:grpSpPr>
          <a:xfrm>
            <a:off x="794880" y="2376720"/>
            <a:ext cx="2492280" cy="2345760"/>
            <a:chOff x="794880" y="2376720"/>
            <a:chExt cx="2492280" cy="2345760"/>
          </a:xfrm>
        </p:grpSpPr>
        <p:pic>
          <p:nvPicPr>
            <p:cNvPr id="512" name="Picture 50" descr=""/>
            <p:cNvPicPr/>
            <p:nvPr/>
          </p:nvPicPr>
          <p:blipFill>
            <a:blip r:embed="rId1"/>
            <a:stretch/>
          </p:blipFill>
          <p:spPr>
            <a:xfrm rot="5400000">
              <a:off x="867960" y="2303280"/>
              <a:ext cx="2345760" cy="2492280"/>
            </a:xfrm>
            <a:prstGeom prst="rect">
              <a:avLst/>
            </a:prstGeom>
            <a:ln>
              <a:noFill/>
            </a:ln>
          </p:spPr>
        </p:pic>
        <p:sp>
          <p:nvSpPr>
            <p:cNvPr id="513" name="CustomShape 7"/>
            <p:cNvSpPr/>
            <p:nvPr/>
          </p:nvSpPr>
          <p:spPr>
            <a:xfrm>
              <a:off x="917640" y="328716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grpSp>
        <p:nvGrpSpPr>
          <p:cNvPr id="514" name="Group 8"/>
          <p:cNvGrpSpPr/>
          <p:nvPr/>
        </p:nvGrpSpPr>
        <p:grpSpPr>
          <a:xfrm>
            <a:off x="5492880" y="2358000"/>
            <a:ext cx="2505600" cy="2364840"/>
            <a:chOff x="5492880" y="2358000"/>
            <a:chExt cx="2505600" cy="2364840"/>
          </a:xfrm>
        </p:grpSpPr>
        <p:pic>
          <p:nvPicPr>
            <p:cNvPr id="515" name="Picture 63" descr=""/>
            <p:cNvPicPr/>
            <p:nvPr/>
          </p:nvPicPr>
          <p:blipFill>
            <a:blip r:embed="rId2"/>
            <a:stretch/>
          </p:blipFill>
          <p:spPr>
            <a:xfrm rot="5400000">
              <a:off x="5563080" y="2287440"/>
              <a:ext cx="2364840" cy="2505600"/>
            </a:xfrm>
            <a:prstGeom prst="rect">
              <a:avLst/>
            </a:prstGeom>
            <a:ln>
              <a:noFill/>
            </a:ln>
          </p:spPr>
        </p:pic>
        <p:sp>
          <p:nvSpPr>
            <p:cNvPr id="516" name="CustomShape 9"/>
            <p:cNvSpPr/>
            <p:nvPr/>
          </p:nvSpPr>
          <p:spPr>
            <a:xfrm>
              <a:off x="5802840" y="3339360"/>
              <a:ext cx="188496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1e1e1e"/>
                  </a:solidFill>
                  <a:latin typeface="Calibri"/>
                  <a:ea typeface="Cabin"/>
                </a:rPr>
                <a:t>Hbase</a:t>
              </a:r>
              <a:endParaRPr b="0" lang="fr-FR" sz="1300" spc="-1" strike="noStrike">
                <a:latin typeface="Arial"/>
              </a:endParaRPr>
            </a:p>
          </p:txBody>
        </p:sp>
      </p:grpSp>
      <p:grpSp>
        <p:nvGrpSpPr>
          <p:cNvPr id="517" name="Group 10"/>
          <p:cNvGrpSpPr/>
          <p:nvPr/>
        </p:nvGrpSpPr>
        <p:grpSpPr>
          <a:xfrm>
            <a:off x="9869400" y="2358000"/>
            <a:ext cx="2492280" cy="2345760"/>
            <a:chOff x="9869400" y="2358000"/>
            <a:chExt cx="2492280" cy="2345760"/>
          </a:xfrm>
        </p:grpSpPr>
        <p:pic>
          <p:nvPicPr>
            <p:cNvPr id="518" name="Picture 21" descr=""/>
            <p:cNvPicPr/>
            <p:nvPr/>
          </p:nvPicPr>
          <p:blipFill>
            <a:blip r:embed="rId3"/>
            <a:stretch/>
          </p:blipFill>
          <p:spPr>
            <a:xfrm rot="5400000">
              <a:off x="9942480" y="2284560"/>
              <a:ext cx="2345760" cy="2492280"/>
            </a:xfrm>
            <a:prstGeom prst="rect">
              <a:avLst/>
            </a:prstGeom>
            <a:ln>
              <a:noFill/>
            </a:ln>
          </p:spPr>
        </p:pic>
        <p:sp>
          <p:nvSpPr>
            <p:cNvPr id="519" name="CustomShape 11"/>
            <p:cNvSpPr/>
            <p:nvPr/>
          </p:nvSpPr>
          <p:spPr>
            <a:xfrm>
              <a:off x="9966240" y="3345480"/>
              <a:ext cx="2187720" cy="288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1300" spc="-1" strike="noStrike">
                  <a:solidFill>
                    <a:srgbClr val="ffc61e"/>
                  </a:solidFill>
                  <a:latin typeface="Calibri"/>
                  <a:ea typeface="Cabin"/>
                </a:rPr>
                <a:t>HDF Instance</a:t>
              </a:r>
              <a:endParaRPr b="0" lang="fr-FR" sz="1300" spc="-1" strike="noStrike">
                <a:latin typeface="Arial"/>
              </a:endParaRPr>
            </a:p>
          </p:txBody>
        </p:sp>
      </p:grpSp>
      <p:sp>
        <p:nvSpPr>
          <p:cNvPr id="520" name="CustomShape 12"/>
          <p:cNvSpPr/>
          <p:nvPr/>
        </p:nvSpPr>
        <p:spPr>
          <a:xfrm flipV="1">
            <a:off x="3244320" y="3920400"/>
            <a:ext cx="2264040" cy="18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521" name="CustomShape 13"/>
          <p:cNvSpPr/>
          <p:nvPr/>
        </p:nvSpPr>
        <p:spPr>
          <a:xfrm>
            <a:off x="3456360" y="3602160"/>
            <a:ext cx="1514160" cy="322560"/>
          </a:xfrm>
          <a:prstGeom prst="rect">
            <a:avLst/>
          </a:prstGeom>
          <a:noFill/>
          <a:ln>
            <a:noFill/>
          </a:ln>
        </p:spPr>
        <p:style>
          <a:lnRef idx="0"/>
          <a:fillRef idx="0"/>
          <a:effectRef idx="0"/>
          <a:fontRef idx="minor"/>
        </p:style>
        <p:txBody>
          <a:bodyPr wrap="none" lIns="109800" rIns="109800" tIns="54720" bIns="54720"/>
          <a:p>
            <a:pPr>
              <a:lnSpc>
                <a:spcPct val="100000"/>
              </a:lnSpc>
            </a:pPr>
            <a:r>
              <a:rPr b="0" lang="fr-FR" sz="1400" spc="-1" strike="noStrike">
                <a:solidFill>
                  <a:srgbClr val="000000"/>
                </a:solidFill>
                <a:latin typeface="Calibri"/>
                <a:ea typeface="DejaVu Sans"/>
              </a:rPr>
              <a:t>PutHBaseJSON</a:t>
            </a:r>
            <a:endParaRPr b="0" lang="fr-FR" sz="1400" spc="-1" strike="noStrike">
              <a:latin typeface="Arial"/>
            </a:endParaRPr>
          </a:p>
        </p:txBody>
      </p:sp>
      <p:sp>
        <p:nvSpPr>
          <p:cNvPr id="522" name="CustomShape 14"/>
          <p:cNvSpPr/>
          <p:nvPr/>
        </p:nvSpPr>
        <p:spPr>
          <a:xfrm flipV="1">
            <a:off x="2845440" y="2376000"/>
            <a:ext cx="2353680" cy="4129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523" name="CustomShape 15"/>
          <p:cNvSpPr/>
          <p:nvPr/>
        </p:nvSpPr>
        <p:spPr>
          <a:xfrm rot="20095200">
            <a:off x="5270760" y="2014560"/>
            <a:ext cx="1363320" cy="639000"/>
          </a:xfrm>
          <a:prstGeom prst="rect">
            <a:avLst/>
          </a:prstGeom>
          <a:ln>
            <a:round/>
          </a:ln>
        </p:spPr>
        <p:style>
          <a:lnRef idx="2">
            <a:schemeClr val="accent4">
              <a:shade val="50000"/>
            </a:schemeClr>
          </a:lnRef>
          <a:fillRef idx="1">
            <a:schemeClr val="accent4"/>
          </a:fillRef>
          <a:effectRef idx="0">
            <a:schemeClr val="accent4"/>
          </a:effectRef>
          <a:fontRef idx="minor"/>
        </p:style>
        <p:txBody>
          <a:bodyPr lIns="0" rIns="0" tIns="54720" bIns="0" anchor="ctr"/>
          <a:p>
            <a:pPr algn="ctr">
              <a:lnSpc>
                <a:spcPct val="100000"/>
              </a:lnSpc>
            </a:pPr>
            <a:r>
              <a:rPr b="1" lang="fr-FR" sz="1400" spc="-1" strike="noStrike">
                <a:solidFill>
                  <a:srgbClr val="ffc61e"/>
                </a:solidFill>
                <a:latin typeface="Calibri"/>
                <a:ea typeface="DejaVu Sans"/>
              </a:rPr>
              <a:t>Phoenix</a:t>
            </a:r>
            <a:endParaRPr b="0" lang="fr-FR" sz="1400" spc="-1" strike="noStrike">
              <a:latin typeface="Arial"/>
            </a:endParaRPr>
          </a:p>
        </p:txBody>
      </p:sp>
      <p:sp>
        <p:nvSpPr>
          <p:cNvPr id="524" name="CustomShape 16"/>
          <p:cNvSpPr/>
          <p:nvPr/>
        </p:nvSpPr>
        <p:spPr>
          <a:xfrm rot="21060600">
            <a:off x="3387240" y="218916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PutSQL</a:t>
            </a:r>
            <a:endParaRPr b="0" lang="fr-FR" sz="1400" spc="-1" strike="noStrike">
              <a:latin typeface="Arial"/>
            </a:endParaRPr>
          </a:p>
        </p:txBody>
      </p:sp>
      <p:sp>
        <p:nvSpPr>
          <p:cNvPr id="525" name="CustomShape 17"/>
          <p:cNvSpPr/>
          <p:nvPr/>
        </p:nvSpPr>
        <p:spPr>
          <a:xfrm>
            <a:off x="6511320" y="1962720"/>
            <a:ext cx="4046400" cy="6519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2"/>
          </a:lnRef>
          <a:fillRef idx="0">
            <a:schemeClr val="accent2"/>
          </a:fillRef>
          <a:effectRef idx="2">
            <a:schemeClr val="accent2"/>
          </a:effectRef>
          <a:fontRef idx="minor"/>
        </p:style>
      </p:sp>
      <p:sp>
        <p:nvSpPr>
          <p:cNvPr id="526" name="CustomShape 18"/>
          <p:cNvSpPr/>
          <p:nvPr/>
        </p:nvSpPr>
        <p:spPr>
          <a:xfrm rot="605400">
            <a:off x="7533000" y="1827720"/>
            <a:ext cx="1096920" cy="1096560"/>
          </a:xfrm>
          <a:prstGeom prst="rect">
            <a:avLst/>
          </a:prstGeom>
          <a:noFill/>
          <a:ln>
            <a:noFill/>
          </a:ln>
        </p:spPr>
        <p:style>
          <a:lnRef idx="0"/>
          <a:fillRef idx="0"/>
          <a:effectRef idx="0"/>
          <a:fontRef idx="minor"/>
        </p:style>
        <p:txBody>
          <a:bodyPr wrap="none" lIns="109800" rIns="109800" tIns="109800" bIns="109800"/>
          <a:p>
            <a:pPr>
              <a:lnSpc>
                <a:spcPct val="100000"/>
              </a:lnSpc>
            </a:pPr>
            <a:r>
              <a:rPr b="0" lang="fr-FR" sz="1400" spc="-1" strike="noStrike">
                <a:solidFill>
                  <a:srgbClr val="000000"/>
                </a:solidFill>
                <a:latin typeface="Calibri"/>
                <a:ea typeface="DejaVu Sans"/>
              </a:rPr>
              <a:t>ExecuteSQL</a:t>
            </a:r>
            <a:endParaRPr b="0" lang="fr-FR" sz="1400" spc="-1" strike="noStrike">
              <a:latin typeface="Arial"/>
            </a:endParaRPr>
          </a:p>
        </p:txBody>
      </p:sp>
      <p:sp>
        <p:nvSpPr>
          <p:cNvPr id="527" name="CustomShape 19"/>
          <p:cNvSpPr/>
          <p:nvPr/>
        </p:nvSpPr>
        <p:spPr>
          <a:xfrm>
            <a:off x="1185840" y="5324760"/>
            <a:ext cx="10124640" cy="1096560"/>
          </a:xfrm>
          <a:prstGeom prst="rect">
            <a:avLst/>
          </a:prstGeom>
          <a:noFill/>
          <a:ln>
            <a:noFill/>
          </a:ln>
        </p:spPr>
        <p:style>
          <a:lnRef idx="0"/>
          <a:fillRef idx="0"/>
          <a:effectRef idx="0"/>
          <a:fontRef idx="minor"/>
        </p:style>
        <p:txBody>
          <a:bodyPr wrap="none" lIns="109800" rIns="109800" tIns="109800" bIns="109800"/>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Configure Hbase Client Service and Distributed Cache Services</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Provide Table names and Column Information etc to connect to pull and push data.</a:t>
            </a:r>
            <a:endParaRPr b="0" lang="fr-FR" sz="2200" spc="-1" strike="noStrike">
              <a:latin typeface="Arial"/>
            </a:endParaRPr>
          </a:p>
          <a:p>
            <a:pPr marL="343080" indent="-342360">
              <a:lnSpc>
                <a:spcPct val="130000"/>
              </a:lnSpc>
              <a:buClr>
                <a:srgbClr val="3fae2a"/>
              </a:buClr>
              <a:buFont typeface="Arial"/>
              <a:buChar char="•"/>
            </a:pPr>
            <a:r>
              <a:rPr b="0" lang="fr-FR" sz="2200" spc="-1" strike="noStrike">
                <a:solidFill>
                  <a:srgbClr val="000000"/>
                </a:solidFill>
                <a:latin typeface="Calibri"/>
                <a:ea typeface="DejaVu Sans"/>
              </a:rPr>
              <a:t>You can use Phoenix jdbc connect to query Hbase via regular SQl connectors.</a:t>
            </a:r>
            <a:endParaRPr b="0" lang="fr-FR" sz="2200" spc="-1" strike="noStrike">
              <a:latin typeface="Arial"/>
            </a:endParaRPr>
          </a:p>
        </p:txBody>
      </p:sp>
      <p:sp>
        <p:nvSpPr>
          <p:cNvPr id="528" name="CustomShape 20"/>
          <p:cNvSpPr/>
          <p:nvPr/>
        </p:nvSpPr>
        <p:spPr>
          <a:xfrm>
            <a:off x="696240" y="7752240"/>
            <a:ext cx="1096920" cy="1096560"/>
          </a:xfrm>
          <a:prstGeom prst="rect">
            <a:avLst/>
          </a:prstGeom>
          <a:noFill/>
          <a:ln>
            <a:noFill/>
          </a:ln>
        </p:spPr>
        <p:style>
          <a:lnRef idx="0"/>
          <a:fillRef idx="0"/>
          <a:effectRef idx="0"/>
          <a:fontRef idx="minor"/>
        </p:style>
      </p:sp>
      <p:pic>
        <p:nvPicPr>
          <p:cNvPr id="529" name="Picture 3" descr=""/>
          <p:cNvPicPr/>
          <p:nvPr/>
        </p:nvPicPr>
        <p:blipFill>
          <a:blip r:embed="rId4"/>
          <a:srcRect l="4454" t="33738" r="3438" b="34100"/>
          <a:stretch/>
        </p:blipFill>
        <p:spPr>
          <a:xfrm>
            <a:off x="5860080" y="3230640"/>
            <a:ext cx="1826280" cy="600840"/>
          </a:xfrm>
          <a:prstGeom prst="rect">
            <a:avLst/>
          </a:prstGeom>
          <a:ln>
            <a:noFill/>
          </a:ln>
        </p:spPr>
      </p:pic>
    </p:spTree>
  </p:cSld>
  <p:timing>
    <p:tnLst>
      <p:par>
        <p:cTn id="292" dur="indefinite" restart="never" nodeType="tmRoot">
          <p:childTnLst>
            <p:seq>
              <p:cTn id="293" dur="indefinite" nodeType="mainSeq">
                <p:childTnLst>
                  <p:par>
                    <p:cTn id="294" fill="hold">
                      <p:stCondLst>
                        <p:cond delay="indefinite"/>
                      </p:stCondLst>
                      <p:childTnLst>
                        <p:par>
                          <p:cTn id="295" fill="hold">
                            <p:stCondLst>
                              <p:cond delay="0"/>
                            </p:stCondLst>
                            <p:childTnLst>
                              <p:par>
                                <p:cTn id="296" nodeType="clickEffect" fill="hold" presetClass="entr" presetID="9">
                                  <p:stCondLst>
                                    <p:cond delay="0"/>
                                  </p:stCondLst>
                                  <p:childTnLst>
                                    <p:set>
                                      <p:cBhvr>
                                        <p:cTn id="297" dur="1" fill="hold">
                                          <p:stCondLst>
                                            <p:cond delay="0"/>
                                          </p:stCondLst>
                                        </p:cTn>
                                        <p:tgtEl>
                                          <p:spTgt spid="511"/>
                                        </p:tgtEl>
                                        <p:attrNameLst>
                                          <p:attrName>style.visibility</p:attrName>
                                        </p:attrNameLst>
                                      </p:cBhvr>
                                      <p:to>
                                        <p:strVal val="visible"/>
                                      </p:to>
                                    </p:set>
                                    <p:animEffect filter="dissolve" transition="in">
                                      <p:cBhvr additive="repl">
                                        <p:cTn id="298" dur="500"/>
                                        <p:tgtEl>
                                          <p:spTgt spid="511"/>
                                        </p:tgtEl>
                                      </p:cBhvr>
                                    </p:animEffect>
                                  </p:childTnLst>
                                </p:cTn>
                              </p:par>
                              <p:par>
                                <p:cTn id="299" nodeType="withEffect" fill="hold" presetClass="entr" presetID="12" presetSubtype="4">
                                  <p:stCondLst>
                                    <p:cond delay="0"/>
                                  </p:stCondLst>
                                  <p:childTnLst>
                                    <p:set>
                                      <p:cBhvr>
                                        <p:cTn id="300" dur="1" fill="hold">
                                          <p:stCondLst>
                                            <p:cond delay="0"/>
                                          </p:stCondLst>
                                        </p:cTn>
                                        <p:tgtEl>
                                          <p:spTgt spid="529"/>
                                        </p:tgtEl>
                                        <p:attrNameLst>
                                          <p:attrName>style.visibility</p:attrName>
                                        </p:attrNameLst>
                                      </p:cBhvr>
                                      <p:to>
                                        <p:strVal val="visible"/>
                                      </p:to>
                                    </p:set>
                                    <p:anim calcmode="lin" valueType="num">
                                      <p:cBhvr additive="repl">
                                        <p:cTn id="301" dur="500"/>
                                        <p:tgtEl>
                                          <p:spTgt spid="529"/>
                                        </p:tgtEl>
                                        <p:attrNameLst>
                                          <p:attrName>ppt_y</p:attrName>
                                        </p:attrNameLst>
                                      </p:cBhvr>
                                      <p:tavLst>
                                        <p:tav tm="0">
                                          <p:val>
                                            <p:strVal val="#ppt_y+#ppt_h*1.125000"/>
                                          </p:val>
                                        </p:tav>
                                        <p:tav tm="100000">
                                          <p:val>
                                            <p:strVal val="#ppt_y"/>
                                          </p:val>
                                        </p:tav>
                                      </p:tavLst>
                                    </p:anim>
                                    <p:animEffect filter="wipe(up)" transition="in">
                                      <p:cBhvr additive="repl">
                                        <p:cTn id="302" dur="500"/>
                                        <p:tgtEl>
                                          <p:spTgt spid="529"/>
                                        </p:tgtEl>
                                      </p:cBhvr>
                                    </p:animEffect>
                                  </p:childTnLst>
                                </p:cTn>
                              </p:par>
                              <p:par>
                                <p:cTn id="303" nodeType="withEffect" fill="hold" presetClass="entr" presetID="9">
                                  <p:stCondLst>
                                    <p:cond delay="0"/>
                                  </p:stCondLst>
                                  <p:childTnLst>
                                    <p:set>
                                      <p:cBhvr>
                                        <p:cTn id="304" dur="1" fill="hold">
                                          <p:stCondLst>
                                            <p:cond delay="0"/>
                                          </p:stCondLst>
                                        </p:cTn>
                                        <p:tgtEl>
                                          <p:spTgt spid="514"/>
                                        </p:tgtEl>
                                        <p:attrNameLst>
                                          <p:attrName>style.visibility</p:attrName>
                                        </p:attrNameLst>
                                      </p:cBhvr>
                                      <p:to>
                                        <p:strVal val="visible"/>
                                      </p:to>
                                    </p:set>
                                    <p:animEffect filter="dissolve" transition="in">
                                      <p:cBhvr additive="repl">
                                        <p:cTn id="305" dur="500"/>
                                        <p:tgtEl>
                                          <p:spTgt spid="514"/>
                                        </p:tgtEl>
                                      </p:cBhvr>
                                    </p:animEffect>
                                  </p:childTnLst>
                                </p:cTn>
                              </p:par>
                            </p:childTnLst>
                          </p:cTn>
                        </p:par>
                      </p:childTnLst>
                    </p:cTn>
                  </p:par>
                  <p:par>
                    <p:cTn id="306" fill="hold">
                      <p:stCondLst>
                        <p:cond delay="indefinite"/>
                      </p:stCondLst>
                      <p:childTnLst>
                        <p:par>
                          <p:cTn id="307" fill="hold">
                            <p:stCondLst>
                              <p:cond delay="0"/>
                            </p:stCondLst>
                            <p:childTnLst>
                              <p:par>
                                <p:cTn id="308" nodeType="clickEffect" fill="hold" presetClass="entr" presetID="9">
                                  <p:stCondLst>
                                    <p:cond delay="0"/>
                                  </p:stCondLst>
                                  <p:childTnLst>
                                    <p:set>
                                      <p:cBhvr>
                                        <p:cTn id="309" dur="1" fill="hold">
                                          <p:stCondLst>
                                            <p:cond delay="0"/>
                                          </p:stCondLst>
                                        </p:cTn>
                                        <p:tgtEl>
                                          <p:spTgt spid="507"/>
                                        </p:tgtEl>
                                        <p:attrNameLst>
                                          <p:attrName>style.visibility</p:attrName>
                                        </p:attrNameLst>
                                      </p:cBhvr>
                                      <p:to>
                                        <p:strVal val="visible"/>
                                      </p:to>
                                    </p:set>
                                    <p:animEffect filter="dissolve" transition="in">
                                      <p:cBhvr additive="repl">
                                        <p:cTn id="310" dur="500"/>
                                        <p:tgtEl>
                                          <p:spTgt spid="507"/>
                                        </p:tgtEl>
                                      </p:cBhvr>
                                    </p:animEffect>
                                  </p:childTnLst>
                                </p:cTn>
                              </p:par>
                              <p:par>
                                <p:cTn id="311" nodeType="withEffect" fill="hold" presetClass="entr" presetID="9">
                                  <p:stCondLst>
                                    <p:cond delay="0"/>
                                  </p:stCondLst>
                                  <p:childTnLst>
                                    <p:set>
                                      <p:cBhvr>
                                        <p:cTn id="312" dur="1" fill="hold">
                                          <p:stCondLst>
                                            <p:cond delay="0"/>
                                          </p:stCondLst>
                                        </p:cTn>
                                        <p:tgtEl>
                                          <p:spTgt spid="520"/>
                                        </p:tgtEl>
                                        <p:attrNameLst>
                                          <p:attrName>style.visibility</p:attrName>
                                        </p:attrNameLst>
                                      </p:cBhvr>
                                      <p:to>
                                        <p:strVal val="visible"/>
                                      </p:to>
                                    </p:set>
                                    <p:animEffect filter="dissolve" transition="in">
                                      <p:cBhvr additive="repl">
                                        <p:cTn id="313" dur="500"/>
                                        <p:tgtEl>
                                          <p:spTgt spid="520"/>
                                        </p:tgtEl>
                                      </p:cBhvr>
                                    </p:animEffect>
                                  </p:childTnLst>
                                </p:cTn>
                              </p:par>
                              <p:par>
                                <p:cTn id="314" nodeType="withEffect" fill="hold" presetClass="entr" presetID="9">
                                  <p:stCondLst>
                                    <p:cond delay="0"/>
                                  </p:stCondLst>
                                  <p:childTnLst>
                                    <p:set>
                                      <p:cBhvr>
                                        <p:cTn id="315" dur="1" fill="hold">
                                          <p:stCondLst>
                                            <p:cond delay="0"/>
                                          </p:stCondLst>
                                        </p:cTn>
                                        <p:tgtEl>
                                          <p:spTgt spid="521"/>
                                        </p:tgtEl>
                                        <p:attrNameLst>
                                          <p:attrName>style.visibility</p:attrName>
                                        </p:attrNameLst>
                                      </p:cBhvr>
                                      <p:to>
                                        <p:strVal val="visible"/>
                                      </p:to>
                                    </p:set>
                                    <p:animEffect filter="dissolve" transition="in">
                                      <p:cBhvr additive="repl">
                                        <p:cTn id="316" dur="500"/>
                                        <p:tgtEl>
                                          <p:spTgt spid="521"/>
                                        </p:tgtEl>
                                      </p:cBhvr>
                                    </p:animEffect>
                                  </p:childTnLst>
                                </p:cTn>
                              </p:par>
                              <p:par>
                                <p:cTn id="317" nodeType="withEffect" fill="hold" presetClass="entr" presetID="9">
                                  <p:stCondLst>
                                    <p:cond delay="0"/>
                                  </p:stCondLst>
                                  <p:childTnLst>
                                    <p:set>
                                      <p:cBhvr>
                                        <p:cTn id="318" dur="1" fill="hold">
                                          <p:stCondLst>
                                            <p:cond delay="0"/>
                                          </p:stCondLst>
                                        </p:cTn>
                                        <p:tgtEl>
                                          <p:spTgt spid="509"/>
                                        </p:tgtEl>
                                        <p:attrNameLst>
                                          <p:attrName>style.visibility</p:attrName>
                                        </p:attrNameLst>
                                      </p:cBhvr>
                                      <p:to>
                                        <p:strVal val="visible"/>
                                      </p:to>
                                    </p:set>
                                    <p:animEffect filter="dissolve" transition="in">
                                      <p:cBhvr additive="repl">
                                        <p:cTn id="319" dur="500"/>
                                        <p:tgtEl>
                                          <p:spTgt spid="509"/>
                                        </p:tgtEl>
                                      </p:cBhvr>
                                    </p:animEffect>
                                  </p:childTnLst>
                                </p:cTn>
                              </p:par>
                            </p:childTnLst>
                          </p:cTn>
                        </p:par>
                      </p:childTnLst>
                    </p:cTn>
                  </p:par>
                  <p:par>
                    <p:cTn id="320" fill="hold">
                      <p:stCondLst>
                        <p:cond delay="indefinite"/>
                      </p:stCondLst>
                      <p:childTnLst>
                        <p:par>
                          <p:cTn id="321" fill="hold">
                            <p:stCondLst>
                              <p:cond delay="0"/>
                            </p:stCondLst>
                            <p:childTnLst>
                              <p:par>
                                <p:cTn id="322" nodeType="clickEffect" fill="hold" presetClass="entr" presetID="9">
                                  <p:stCondLst>
                                    <p:cond delay="0"/>
                                  </p:stCondLst>
                                  <p:childTnLst>
                                    <p:set>
                                      <p:cBhvr>
                                        <p:cTn id="323" dur="1" fill="hold">
                                          <p:stCondLst>
                                            <p:cond delay="0"/>
                                          </p:stCondLst>
                                        </p:cTn>
                                        <p:tgtEl>
                                          <p:spTgt spid="510"/>
                                        </p:tgtEl>
                                        <p:attrNameLst>
                                          <p:attrName>style.visibility</p:attrName>
                                        </p:attrNameLst>
                                      </p:cBhvr>
                                      <p:to>
                                        <p:strVal val="visible"/>
                                      </p:to>
                                    </p:set>
                                    <p:animEffect filter="dissolve" transition="in">
                                      <p:cBhvr additive="repl">
                                        <p:cTn id="324" dur="500"/>
                                        <p:tgtEl>
                                          <p:spTgt spid="510"/>
                                        </p:tgtEl>
                                      </p:cBhvr>
                                    </p:animEffect>
                                  </p:childTnLst>
                                </p:cTn>
                              </p:par>
                              <p:par>
                                <p:cTn id="325" nodeType="withEffect" fill="hold" presetClass="entr" presetID="9">
                                  <p:stCondLst>
                                    <p:cond delay="0"/>
                                  </p:stCondLst>
                                  <p:childTnLst>
                                    <p:set>
                                      <p:cBhvr>
                                        <p:cTn id="326" dur="1" fill="hold">
                                          <p:stCondLst>
                                            <p:cond delay="0"/>
                                          </p:stCondLst>
                                        </p:cTn>
                                        <p:tgtEl>
                                          <p:spTgt spid="508"/>
                                        </p:tgtEl>
                                        <p:attrNameLst>
                                          <p:attrName>style.visibility</p:attrName>
                                        </p:attrNameLst>
                                      </p:cBhvr>
                                      <p:to>
                                        <p:strVal val="visible"/>
                                      </p:to>
                                    </p:set>
                                    <p:animEffect filter="dissolve" transition="in">
                                      <p:cBhvr additive="repl">
                                        <p:cTn id="327" dur="500"/>
                                        <p:tgtEl>
                                          <p:spTgt spid="508"/>
                                        </p:tgtEl>
                                      </p:cBhvr>
                                    </p:animEffect>
                                  </p:childTnLst>
                                </p:cTn>
                              </p:par>
                              <p:par>
                                <p:cTn id="328" nodeType="withEffect" fill="hold" presetClass="entr" presetID="9">
                                  <p:stCondLst>
                                    <p:cond delay="0"/>
                                  </p:stCondLst>
                                  <p:childTnLst>
                                    <p:set>
                                      <p:cBhvr>
                                        <p:cTn id="329" dur="1" fill="hold">
                                          <p:stCondLst>
                                            <p:cond delay="0"/>
                                          </p:stCondLst>
                                        </p:cTn>
                                        <p:tgtEl>
                                          <p:spTgt spid="517"/>
                                        </p:tgtEl>
                                        <p:attrNameLst>
                                          <p:attrName>style.visibility</p:attrName>
                                        </p:attrNameLst>
                                      </p:cBhvr>
                                      <p:to>
                                        <p:strVal val="visible"/>
                                      </p:to>
                                    </p:set>
                                    <p:animEffect filter="dissolve" transition="in">
                                      <p:cBhvr additive="repl">
                                        <p:cTn id="330" dur="500"/>
                                        <p:tgtEl>
                                          <p:spTgt spid="517"/>
                                        </p:tgtEl>
                                      </p:cBhvr>
                                    </p:animEffect>
                                  </p:childTnLst>
                                </p:cTn>
                              </p:par>
                            </p:childTnLst>
                          </p:cTn>
                        </p:par>
                      </p:childTnLst>
                    </p:cTn>
                  </p:par>
                  <p:par>
                    <p:cTn id="331" fill="hold">
                      <p:stCondLst>
                        <p:cond delay="indefinite"/>
                      </p:stCondLst>
                      <p:childTnLst>
                        <p:par>
                          <p:cTn id="332" fill="hold">
                            <p:stCondLst>
                              <p:cond delay="0"/>
                            </p:stCondLst>
                            <p:childTnLst>
                              <p:par>
                                <p:cTn id="333" nodeType="clickEffect" fill="hold" presetClass="entr" presetID="9">
                                  <p:stCondLst>
                                    <p:cond delay="0"/>
                                  </p:stCondLst>
                                  <p:childTnLst>
                                    <p:set>
                                      <p:cBhvr>
                                        <p:cTn id="334" dur="1" fill="hold">
                                          <p:stCondLst>
                                            <p:cond delay="0"/>
                                          </p:stCondLst>
                                        </p:cTn>
                                        <p:tgtEl>
                                          <p:spTgt spid="522"/>
                                        </p:tgtEl>
                                        <p:attrNameLst>
                                          <p:attrName>style.visibility</p:attrName>
                                        </p:attrNameLst>
                                      </p:cBhvr>
                                      <p:to>
                                        <p:strVal val="visible"/>
                                      </p:to>
                                    </p:set>
                                    <p:animEffect filter="dissolve" transition="in">
                                      <p:cBhvr additive="repl">
                                        <p:cTn id="335" dur="500"/>
                                        <p:tgtEl>
                                          <p:spTgt spid="522"/>
                                        </p:tgtEl>
                                      </p:cBhvr>
                                    </p:animEffect>
                                  </p:childTnLst>
                                </p:cTn>
                              </p:par>
                              <p:par>
                                <p:cTn id="336" nodeType="withEffect" fill="hold" presetClass="entr" presetID="9">
                                  <p:stCondLst>
                                    <p:cond delay="0"/>
                                  </p:stCondLst>
                                  <p:childTnLst>
                                    <p:set>
                                      <p:cBhvr>
                                        <p:cTn id="337" dur="1" fill="hold">
                                          <p:stCondLst>
                                            <p:cond delay="0"/>
                                          </p:stCondLst>
                                        </p:cTn>
                                        <p:tgtEl>
                                          <p:spTgt spid="523"/>
                                        </p:tgtEl>
                                        <p:attrNameLst>
                                          <p:attrName>style.visibility</p:attrName>
                                        </p:attrNameLst>
                                      </p:cBhvr>
                                      <p:to>
                                        <p:strVal val="visible"/>
                                      </p:to>
                                    </p:set>
                                    <p:animEffect filter="dissolve" transition="in">
                                      <p:cBhvr additive="repl">
                                        <p:cTn id="338" dur="500"/>
                                        <p:tgtEl>
                                          <p:spTgt spid="523"/>
                                        </p:tgtEl>
                                      </p:cBhvr>
                                    </p:animEffect>
                                  </p:childTnLst>
                                </p:cTn>
                              </p:par>
                              <p:par>
                                <p:cTn id="339" nodeType="withEffect" fill="hold" presetClass="entr" presetID="9">
                                  <p:stCondLst>
                                    <p:cond delay="0"/>
                                  </p:stCondLst>
                                  <p:childTnLst>
                                    <p:set>
                                      <p:cBhvr>
                                        <p:cTn id="340" dur="1" fill="hold">
                                          <p:stCondLst>
                                            <p:cond delay="0"/>
                                          </p:stCondLst>
                                        </p:cTn>
                                        <p:tgtEl>
                                          <p:spTgt spid="524"/>
                                        </p:tgtEl>
                                        <p:attrNameLst>
                                          <p:attrName>style.visibility</p:attrName>
                                        </p:attrNameLst>
                                      </p:cBhvr>
                                      <p:to>
                                        <p:strVal val="visible"/>
                                      </p:to>
                                    </p:set>
                                    <p:animEffect filter="dissolve" transition="in">
                                      <p:cBhvr additive="repl">
                                        <p:cTn id="341" dur="500"/>
                                        <p:tgtEl>
                                          <p:spTgt spid="524"/>
                                        </p:tgtEl>
                                      </p:cBhvr>
                                    </p:animEffec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9">
                                  <p:stCondLst>
                                    <p:cond delay="0"/>
                                  </p:stCondLst>
                                  <p:childTnLst>
                                    <p:set>
                                      <p:cBhvr>
                                        <p:cTn id="345" dur="1" fill="hold">
                                          <p:stCondLst>
                                            <p:cond delay="0"/>
                                          </p:stCondLst>
                                        </p:cTn>
                                        <p:tgtEl>
                                          <p:spTgt spid="525"/>
                                        </p:tgtEl>
                                        <p:attrNameLst>
                                          <p:attrName>style.visibility</p:attrName>
                                        </p:attrNameLst>
                                      </p:cBhvr>
                                      <p:to>
                                        <p:strVal val="visible"/>
                                      </p:to>
                                    </p:set>
                                    <p:animEffect filter="dissolve" transition="in">
                                      <p:cBhvr additive="repl">
                                        <p:cTn id="346" dur="500"/>
                                        <p:tgtEl>
                                          <p:spTgt spid="525"/>
                                        </p:tgtEl>
                                      </p:cBhvr>
                                    </p:animEffect>
                                  </p:childTnLst>
                                </p:cTn>
                              </p:par>
                              <p:par>
                                <p:cTn id="347" nodeType="withEffect" fill="hold" presetClass="entr" presetID="9">
                                  <p:stCondLst>
                                    <p:cond delay="0"/>
                                  </p:stCondLst>
                                  <p:childTnLst>
                                    <p:set>
                                      <p:cBhvr>
                                        <p:cTn id="348" dur="1" fill="hold">
                                          <p:stCondLst>
                                            <p:cond delay="0"/>
                                          </p:stCondLst>
                                        </p:cTn>
                                        <p:tgtEl>
                                          <p:spTgt spid="526"/>
                                        </p:tgtEl>
                                        <p:attrNameLst>
                                          <p:attrName>style.visibility</p:attrName>
                                        </p:attrNameLst>
                                      </p:cBhvr>
                                      <p:to>
                                        <p:strVal val="visible"/>
                                      </p:to>
                                    </p:set>
                                    <p:animEffect filter="dissolve" transition="in">
                                      <p:cBhvr additive="repl">
                                        <p:cTn id="349" dur="500"/>
                                        <p:tgtEl>
                                          <p:spTgt spid="526"/>
                                        </p:tgtEl>
                                      </p:cBhvr>
                                    </p:animEffect>
                                  </p:childTnLst>
                                </p:cTn>
                              </p:par>
                            </p:childTnLst>
                          </p:cTn>
                        </p:par>
                      </p:childTnLst>
                    </p:cTn>
                  </p:par>
                  <p:par>
                    <p:cTn id="350" fill="hold">
                      <p:stCondLst>
                        <p:cond delay="indefinite"/>
                      </p:stCondLst>
                      <p:childTnLst>
                        <p:par>
                          <p:cTn id="351" fill="hold">
                            <p:stCondLst>
                              <p:cond delay="0"/>
                            </p:stCondLst>
                            <p:childTnLst>
                              <p:par>
                                <p:cTn id="352" nodeType="clickEffect" fill="hold" presetClass="entr" presetID="9">
                                  <p:stCondLst>
                                    <p:cond delay="0"/>
                                  </p:stCondLst>
                                  <p:childTnLst>
                                    <p:set>
                                      <p:cBhvr>
                                        <p:cTn id="353" dur="1" fill="hold">
                                          <p:stCondLst>
                                            <p:cond delay="0"/>
                                          </p:stCondLst>
                                        </p:cTn>
                                        <p:tgtEl>
                                          <p:spTgt spid="527"/>
                                        </p:tgtEl>
                                        <p:attrNameLst>
                                          <p:attrName>style.visibility</p:attrName>
                                        </p:attrNameLst>
                                      </p:cBhvr>
                                      <p:to>
                                        <p:strVal val="visible"/>
                                      </p:to>
                                    </p:set>
                                    <p:animEffect filter="dissolve" transition="in">
                                      <p:cBhvr additive="repl">
                                        <p:cTn id="354" dur="500"/>
                                        <p:tgtEl>
                                          <p:spTgt spid="5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HDF - Apache Ranger Integration</a:t>
            </a:r>
            <a:endParaRPr b="0" lang="fr-FR" sz="3600" spc="-1" strike="noStrike">
              <a:latin typeface="Arial"/>
            </a:endParaRPr>
          </a:p>
        </p:txBody>
      </p:sp>
      <p:sp>
        <p:nvSpPr>
          <p:cNvPr id="780" name="CustomShape 2"/>
          <p:cNvSpPr/>
          <p:nvPr/>
        </p:nvSpPr>
        <p:spPr>
          <a:xfrm>
            <a:off x="481680" y="2777040"/>
            <a:ext cx="6931800" cy="1303200"/>
          </a:xfrm>
          <a:prstGeom prst="rect">
            <a:avLst/>
          </a:prstGeom>
          <a:noFill/>
          <a:ln>
            <a:noFill/>
          </a:ln>
        </p:spPr>
        <p:style>
          <a:lnRef idx="0"/>
          <a:fillRef idx="0"/>
          <a:effectRef idx="0"/>
          <a:fontRef idx="minor"/>
        </p:style>
        <p:txBody>
          <a:bodyPr lIns="0" rIns="0" tIns="0" bIns="0" anchor="ctr"/>
          <a:p>
            <a:pPr>
              <a:lnSpc>
                <a:spcPct val="85000"/>
              </a:lnSpc>
              <a:spcBef>
                <a:spcPts val="601"/>
              </a:spcBef>
            </a:pPr>
            <a:endParaRPr b="0" lang="fr-FR" sz="1800" spc="-1" strike="noStrike">
              <a:latin typeface="Arial"/>
            </a:endParaRPr>
          </a:p>
          <a:p>
            <a:pPr>
              <a:lnSpc>
                <a:spcPct val="85000"/>
              </a:lnSpc>
              <a:spcBef>
                <a:spcPts val="601"/>
              </a:spcBef>
            </a:pPr>
            <a:endParaRPr b="0" lang="fr-FR" sz="1800" spc="-1" strike="noStrike">
              <a:latin typeface="Arial"/>
            </a:endParaRPr>
          </a:p>
          <a:p>
            <a:pPr algn="ctr">
              <a:lnSpc>
                <a:spcPct val="85000"/>
              </a:lnSpc>
              <a:spcBef>
                <a:spcPts val="601"/>
              </a:spcBef>
            </a:pPr>
            <a:r>
              <a:rPr b="0" lang="fr-FR" sz="2800" spc="-1" strike="noStrike">
                <a:solidFill>
                  <a:srgbClr val="000000"/>
                </a:solidFill>
                <a:latin typeface="Calibri"/>
                <a:ea typeface="DejaVu Sans"/>
              </a:rPr>
              <a:t> </a:t>
            </a:r>
            <a:endParaRPr b="0" lang="fr-FR" sz="2800" spc="-1" strike="noStrike">
              <a:latin typeface="Arial"/>
            </a:endParaRPr>
          </a:p>
        </p:txBody>
      </p:sp>
      <p:sp>
        <p:nvSpPr>
          <p:cNvPr id="781" name="CustomShape 3"/>
          <p:cNvSpPr/>
          <p:nvPr/>
        </p:nvSpPr>
        <p:spPr>
          <a:xfrm>
            <a:off x="810720" y="1145520"/>
            <a:ext cx="11946240" cy="6290280"/>
          </a:xfrm>
          <a:prstGeom prst="rect">
            <a:avLst/>
          </a:prstGeom>
          <a:noFill/>
          <a:ln>
            <a:noFill/>
          </a:ln>
        </p:spPr>
        <p:style>
          <a:lnRef idx="0"/>
          <a:fillRef idx="0"/>
          <a:effectRef idx="0"/>
          <a:fontRef idx="minor"/>
        </p:style>
        <p:txBody>
          <a:bodyPr lIns="90000" rIns="90000" tIns="45000" bIns="45000"/>
          <a:p>
            <a:pPr marL="457200" indent="-456480">
              <a:lnSpc>
                <a:spcPct val="85000"/>
              </a:lnSpc>
              <a:spcBef>
                <a:spcPts val="601"/>
              </a:spcBef>
              <a:buClr>
                <a:srgbClr val="3fae2a"/>
              </a:buClr>
              <a:buFont typeface="Arial"/>
              <a:buChar char="•"/>
            </a:pPr>
            <a:r>
              <a:rPr b="0" lang="fr-FR" sz="2800" spc="-1" strike="noStrike">
                <a:solidFill>
                  <a:srgbClr val="000000"/>
                </a:solidFill>
                <a:latin typeface="Calibri"/>
                <a:ea typeface="DejaVu Sans"/>
              </a:rPr>
              <a:t>Apache Ranger provides a centralized platform to define, administer and manage security policies consistently across Hadoop components. </a:t>
            </a:r>
            <a:endParaRPr b="0" lang="fr-FR" sz="2800" spc="-1" strike="noStrike">
              <a:latin typeface="Arial"/>
            </a:endParaRPr>
          </a:p>
          <a:p>
            <a:pPr marL="457200" indent="-456480">
              <a:lnSpc>
                <a:spcPct val="85000"/>
              </a:lnSpc>
              <a:spcBef>
                <a:spcPts val="601"/>
              </a:spcBef>
              <a:buClr>
                <a:srgbClr val="3fae2a"/>
              </a:buClr>
              <a:buFont typeface="Arial"/>
              <a:buChar char="•"/>
            </a:pPr>
            <a:r>
              <a:rPr b="0" lang="fr-FR" sz="2800" spc="-1" strike="noStrike">
                <a:solidFill>
                  <a:srgbClr val="000000"/>
                </a:solidFill>
                <a:latin typeface="Calibri"/>
                <a:ea typeface="DejaVu Sans"/>
              </a:rPr>
              <a:t>In the case of HDF, it enables the administrator to create/manage authorization policies for Kafka, Storm and Nifi from the same web interface (or REST APIs).</a:t>
            </a:r>
            <a:endParaRPr b="0" lang="fr-FR" sz="2800" spc="-1" strike="noStrike">
              <a:latin typeface="Arial"/>
            </a:endParaRPr>
          </a:p>
          <a:p>
            <a:pPr>
              <a:lnSpc>
                <a:spcPct val="85000"/>
              </a:lnSpc>
              <a:spcBef>
                <a:spcPts val="601"/>
              </a:spcBef>
            </a:pPr>
            <a:endParaRPr b="0" lang="fr-FR" sz="2800" spc="-1" strike="noStrike">
              <a:latin typeface="Arial"/>
            </a:endParaRPr>
          </a:p>
          <a:p>
            <a:pPr marL="457200" indent="-456480">
              <a:lnSpc>
                <a:spcPct val="85000"/>
              </a:lnSpc>
              <a:spcBef>
                <a:spcPts val="601"/>
              </a:spcBef>
              <a:buClr>
                <a:srgbClr val="3fae2a"/>
              </a:buClr>
              <a:buFont typeface="Arial"/>
              <a:buChar char="•"/>
            </a:pPr>
            <a:r>
              <a:rPr b="0" lang="fr-FR" sz="2800" spc="-1" strike="noStrike">
                <a:solidFill>
                  <a:srgbClr val="000000"/>
                </a:solidFill>
                <a:latin typeface="Calibri"/>
                <a:ea typeface="DejaVu Sans"/>
              </a:rPr>
              <a:t>high level steps for NiFi Integration are:</a:t>
            </a:r>
            <a:endParaRPr b="0" lang="fr-FR" sz="2800" spc="-1" strike="noStrike">
              <a:latin typeface="Arial"/>
            </a:endParaRPr>
          </a:p>
          <a:p>
            <a:pPr>
              <a:lnSpc>
                <a:spcPct val="85000"/>
              </a:lnSpc>
              <a:spcBef>
                <a:spcPts val="601"/>
              </a:spcBef>
            </a:pP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Ranger install prerequisites</a:t>
            </a: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Ranger install</a:t>
            </a: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Update Nifi Ranger repo</a:t>
            </a: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Test Ranger plugin</a:t>
            </a: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Create Ranger users and policies</a:t>
            </a:r>
            <a:endParaRPr b="0" lang="fr-FR" sz="2800" spc="-1" strike="noStrike">
              <a:latin typeface="Arial"/>
            </a:endParaRPr>
          </a:p>
          <a:p>
            <a:pPr lvl="1" marL="100584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Test Nifi access as nifiadmin user</a:t>
            </a:r>
            <a:endParaRPr b="0" lang="fr-FR" sz="2800" spc="-1" strike="noStrike">
              <a:latin typeface="Arial"/>
            </a:endParaRPr>
          </a:p>
        </p:txBody>
      </p:sp>
    </p:spTree>
  </p:cSld>
  <p:transition spd="med">
    <p:fade/>
  </p:transition>
  <p:timing>
    <p:tnLst>
      <p:par>
        <p:cTn id="555" dur="indefinite" restart="never" nodeType="tmRoot">
          <p:childTnLst>
            <p:seq>
              <p:cTn id="556"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1. Ranger install prerequisites:</a:t>
            </a:r>
            <a:endParaRPr b="0" lang="fr-FR" sz="3600" spc="-1" strike="noStrike">
              <a:latin typeface="Arial"/>
            </a:endParaRPr>
          </a:p>
        </p:txBody>
      </p:sp>
      <p:sp>
        <p:nvSpPr>
          <p:cNvPr id="783" name="CustomShape 2"/>
          <p:cNvSpPr/>
          <p:nvPr/>
        </p:nvSpPr>
        <p:spPr>
          <a:xfrm>
            <a:off x="481680" y="2777040"/>
            <a:ext cx="6931800" cy="1303200"/>
          </a:xfrm>
          <a:prstGeom prst="rect">
            <a:avLst/>
          </a:prstGeom>
          <a:noFill/>
          <a:ln>
            <a:noFill/>
          </a:ln>
        </p:spPr>
        <p:style>
          <a:lnRef idx="0"/>
          <a:fillRef idx="0"/>
          <a:effectRef idx="0"/>
          <a:fontRef idx="minor"/>
        </p:style>
        <p:txBody>
          <a:bodyPr lIns="0" rIns="0" tIns="0" bIns="0" anchor="ctr"/>
          <a:p>
            <a:pPr>
              <a:lnSpc>
                <a:spcPct val="85000"/>
              </a:lnSpc>
              <a:spcBef>
                <a:spcPts val="601"/>
              </a:spcBef>
            </a:pPr>
            <a:endParaRPr b="0" lang="fr-FR" sz="1800" spc="-1" strike="noStrike">
              <a:latin typeface="Arial"/>
            </a:endParaRPr>
          </a:p>
          <a:p>
            <a:pPr>
              <a:lnSpc>
                <a:spcPct val="85000"/>
              </a:lnSpc>
              <a:spcBef>
                <a:spcPts val="601"/>
              </a:spcBef>
            </a:pPr>
            <a:endParaRPr b="0" lang="fr-FR" sz="1800" spc="-1" strike="noStrike">
              <a:latin typeface="Arial"/>
            </a:endParaRPr>
          </a:p>
          <a:p>
            <a:pPr algn="ctr">
              <a:lnSpc>
                <a:spcPct val="85000"/>
              </a:lnSpc>
              <a:spcBef>
                <a:spcPts val="601"/>
              </a:spcBef>
            </a:pPr>
            <a:r>
              <a:rPr b="0" lang="fr-FR" sz="2800" spc="-1" strike="noStrike">
                <a:solidFill>
                  <a:srgbClr val="000000"/>
                </a:solidFill>
                <a:latin typeface="Calibri"/>
                <a:ea typeface="DejaVu Sans"/>
              </a:rPr>
              <a:t> </a:t>
            </a:r>
            <a:endParaRPr b="0" lang="fr-FR" sz="2800" spc="-1" strike="noStrike">
              <a:latin typeface="Arial"/>
            </a:endParaRPr>
          </a:p>
        </p:txBody>
      </p:sp>
      <p:sp>
        <p:nvSpPr>
          <p:cNvPr id="784" name="CustomShape 3"/>
          <p:cNvSpPr/>
          <p:nvPr/>
        </p:nvSpPr>
        <p:spPr>
          <a:xfrm>
            <a:off x="810720" y="731520"/>
            <a:ext cx="11946240" cy="5114160"/>
          </a:xfrm>
          <a:prstGeom prst="rect">
            <a:avLst/>
          </a:prstGeom>
          <a:noFill/>
          <a:ln>
            <a:noFill/>
          </a:ln>
        </p:spPr>
        <p:style>
          <a:lnRef idx="0"/>
          <a:fillRef idx="0"/>
          <a:effectRef idx="0"/>
          <a:fontRef idx="minor"/>
        </p:style>
        <p:txBody>
          <a:bodyPr lIns="90000" rIns="90000" tIns="45000" bIns="45000"/>
          <a:p>
            <a:pPr>
              <a:lnSpc>
                <a:spcPct val="85000"/>
              </a:lnSpc>
              <a:spcBef>
                <a:spcPts val="601"/>
              </a:spcBef>
            </a:pPr>
            <a:endParaRPr b="0" lang="fr-FR" sz="1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Make sure Logsearch or external Solr is installed/running before installing Ranger (used to store audits)</a:t>
            </a:r>
            <a:endParaRPr b="0" lang="fr-FR" sz="2800" spc="-1" strike="noStrike">
              <a:latin typeface="Arial"/>
            </a:endParaRPr>
          </a:p>
          <a:p>
            <a:pPr>
              <a:lnSpc>
                <a:spcPct val="85000"/>
              </a:lnSpc>
              <a:spcBef>
                <a:spcPts val="601"/>
              </a:spcBef>
            </a:pP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A MySQL, Oracle, or PostgreSQL database instance must be running and available to be used by Ranger. </a:t>
            </a:r>
            <a:endParaRPr b="0" lang="fr-FR" sz="2800" spc="-1" strike="noStrike">
              <a:latin typeface="Arial"/>
            </a:endParaRPr>
          </a:p>
          <a:p>
            <a:pPr>
              <a:lnSpc>
                <a:spcPct val="85000"/>
              </a:lnSpc>
              <a:spcBef>
                <a:spcPts val="601"/>
              </a:spcBef>
            </a:pP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Configure RDBMS for Ranger (used to store policies),  set of RDBMS scripts.</a:t>
            </a:r>
            <a:endParaRPr b="0" lang="fr-FR" sz="2800" spc="-1" strike="noStrike">
              <a:latin typeface="Arial"/>
            </a:endParaRPr>
          </a:p>
          <a:p>
            <a:pPr>
              <a:lnSpc>
                <a:spcPct val="85000"/>
              </a:lnSpc>
              <a:spcBef>
                <a:spcPts val="601"/>
              </a:spcBef>
            </a:pP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Set up Ambari with Ranger database jars.</a:t>
            </a:r>
            <a:endParaRPr b="0" lang="fr-FR" sz="2800" spc="-1" strike="noStrike">
              <a:latin typeface="Arial"/>
            </a:endParaRPr>
          </a:p>
          <a:p>
            <a:pPr>
              <a:lnSpc>
                <a:spcPct val="85000"/>
              </a:lnSpc>
              <a:spcBef>
                <a:spcPts val="601"/>
              </a:spcBef>
            </a:pPr>
            <a:endParaRPr b="0" lang="fr-FR" sz="2800" spc="-1" strike="noStrike">
              <a:latin typeface="Arial"/>
            </a:endParaRPr>
          </a:p>
        </p:txBody>
      </p:sp>
    </p:spTree>
  </p:cSld>
  <p:transition spd="med">
    <p:fade/>
  </p:transition>
  <p:timing>
    <p:tnLst>
      <p:par>
        <p:cTn id="557" dur="indefinite" restart="never" nodeType="tmRoot">
          <p:childTnLst>
            <p:seq>
              <p:cTn id="558"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2. Ranger install:</a:t>
            </a:r>
            <a:endParaRPr b="0" lang="fr-FR" sz="3600" spc="-1" strike="noStrike">
              <a:latin typeface="Arial"/>
            </a:endParaRPr>
          </a:p>
        </p:txBody>
      </p:sp>
      <p:pic>
        <p:nvPicPr>
          <p:cNvPr id="786" name="Picture 2" descr=""/>
          <p:cNvPicPr/>
          <p:nvPr/>
        </p:nvPicPr>
        <p:blipFill>
          <a:blip r:embed="rId1"/>
          <a:srcRect l="0" t="43516" r="82050" b="17881"/>
          <a:stretch/>
        </p:blipFill>
        <p:spPr>
          <a:xfrm>
            <a:off x="303840" y="1325160"/>
            <a:ext cx="2622240" cy="245592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787" name="Picture 9" descr=""/>
          <p:cNvPicPr/>
          <p:nvPr/>
        </p:nvPicPr>
        <p:blipFill>
          <a:blip r:embed="rId2"/>
          <a:srcRect l="27390" t="71432" r="5134" b="6081"/>
          <a:stretch/>
        </p:blipFill>
        <p:spPr>
          <a:xfrm>
            <a:off x="2733480" y="2153160"/>
            <a:ext cx="9801360" cy="184896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88" name="CustomShape 2"/>
          <p:cNvSpPr/>
          <p:nvPr/>
        </p:nvSpPr>
        <p:spPr>
          <a:xfrm flipH="1">
            <a:off x="4343040" y="1545840"/>
            <a:ext cx="1536840" cy="8578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789" name="CustomShape 3"/>
          <p:cNvSpPr/>
          <p:nvPr/>
        </p:nvSpPr>
        <p:spPr>
          <a:xfrm>
            <a:off x="5870160" y="1327320"/>
            <a:ext cx="266076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Select Ranger and click next</a:t>
            </a:r>
            <a:endParaRPr b="0" lang="fr-FR" sz="1600" spc="-1" strike="noStrike">
              <a:latin typeface="Arial"/>
            </a:endParaRPr>
          </a:p>
        </p:txBody>
      </p:sp>
      <p:sp>
        <p:nvSpPr>
          <p:cNvPr id="790" name="CustomShape 4"/>
          <p:cNvSpPr/>
          <p:nvPr/>
        </p:nvSpPr>
        <p:spPr>
          <a:xfrm flipH="1">
            <a:off x="2263320" y="1722960"/>
            <a:ext cx="1326240" cy="9540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791" name="CustomShape 5"/>
          <p:cNvSpPr/>
          <p:nvPr/>
        </p:nvSpPr>
        <p:spPr>
          <a:xfrm>
            <a:off x="2737080" y="1396800"/>
            <a:ext cx="170784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Click Add Service</a:t>
            </a:r>
            <a:endParaRPr b="0" lang="fr-FR" sz="1600" spc="-1" strike="noStrike">
              <a:latin typeface="Arial"/>
            </a:endParaRPr>
          </a:p>
        </p:txBody>
      </p:sp>
      <p:pic>
        <p:nvPicPr>
          <p:cNvPr id="792" name="Picture 22" descr=""/>
          <p:cNvPicPr/>
          <p:nvPr/>
        </p:nvPicPr>
        <p:blipFill>
          <a:blip r:embed="rId3"/>
          <a:srcRect l="0" t="0" r="20439" b="61145"/>
          <a:stretch/>
        </p:blipFill>
        <p:spPr>
          <a:xfrm>
            <a:off x="317520" y="3869640"/>
            <a:ext cx="7957440" cy="214200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93" name="CustomShape 6"/>
          <p:cNvSpPr/>
          <p:nvPr/>
        </p:nvSpPr>
        <p:spPr>
          <a:xfrm flipV="1">
            <a:off x="762120" y="5117760"/>
            <a:ext cx="410400" cy="15818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794" name="CustomShape 7"/>
          <p:cNvSpPr/>
          <p:nvPr/>
        </p:nvSpPr>
        <p:spPr>
          <a:xfrm>
            <a:off x="762120" y="6433200"/>
            <a:ext cx="2919960" cy="5227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Configure Ranger Admin, user sync section</a:t>
            </a:r>
            <a:endParaRPr b="0" lang="fr-FR" sz="1600" spc="-1" strike="noStrike">
              <a:latin typeface="Arial"/>
            </a:endParaRPr>
          </a:p>
        </p:txBody>
      </p:sp>
      <p:pic>
        <p:nvPicPr>
          <p:cNvPr id="795" name="Picture 31" descr=""/>
          <p:cNvPicPr/>
          <p:nvPr/>
        </p:nvPicPr>
        <p:blipFill>
          <a:blip r:embed="rId4"/>
          <a:srcRect l="27578" t="37289" r="17618" b="33367"/>
          <a:stretch/>
        </p:blipFill>
        <p:spPr>
          <a:xfrm>
            <a:off x="4571640" y="5800320"/>
            <a:ext cx="7978680" cy="203148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796" name="CustomShape 8"/>
          <p:cNvSpPr/>
          <p:nvPr/>
        </p:nvSpPr>
        <p:spPr>
          <a:xfrm flipH="1">
            <a:off x="8178120" y="5148720"/>
            <a:ext cx="1536840" cy="8578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797" name="CustomShape 9"/>
          <p:cNvSpPr/>
          <p:nvPr/>
        </p:nvSpPr>
        <p:spPr>
          <a:xfrm>
            <a:off x="9705240" y="4930200"/>
            <a:ext cx="3818520" cy="72864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Configure Ranger plugin and Ranger Audit section. Click next to complete installation</a:t>
            </a:r>
            <a:endParaRPr b="0" lang="fr-FR" sz="1600" spc="-1" strike="noStrike">
              <a:latin typeface="Arial"/>
            </a:endParaRPr>
          </a:p>
        </p:txBody>
      </p:sp>
    </p:spTree>
  </p:cSld>
  <p:transition spd="med">
    <p:fade/>
  </p:transition>
  <p:timing>
    <p:tnLst>
      <p:par>
        <p:cTn id="559" dur="indefinite" restart="never" nodeType="tmRoot">
          <p:childTnLst>
            <p:seq>
              <p:cTn id="560"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3. Update Nifi Ranger repo:</a:t>
            </a:r>
            <a:endParaRPr b="0" lang="fr-FR" sz="3600" spc="-1" strike="noStrike">
              <a:latin typeface="Arial"/>
            </a:endParaRPr>
          </a:p>
        </p:txBody>
      </p:sp>
      <p:sp>
        <p:nvSpPr>
          <p:cNvPr id="799" name="CustomShape 2"/>
          <p:cNvSpPr/>
          <p:nvPr/>
        </p:nvSpPr>
        <p:spPr>
          <a:xfrm>
            <a:off x="481680" y="2777040"/>
            <a:ext cx="6931800" cy="1303200"/>
          </a:xfrm>
          <a:prstGeom prst="rect">
            <a:avLst/>
          </a:prstGeom>
          <a:noFill/>
          <a:ln>
            <a:noFill/>
          </a:ln>
        </p:spPr>
        <p:style>
          <a:lnRef idx="0"/>
          <a:fillRef idx="0"/>
          <a:effectRef idx="0"/>
          <a:fontRef idx="minor"/>
        </p:style>
        <p:txBody>
          <a:bodyPr lIns="0" rIns="0" tIns="0" bIns="0" anchor="ctr"/>
          <a:p>
            <a:pPr>
              <a:lnSpc>
                <a:spcPct val="85000"/>
              </a:lnSpc>
              <a:spcBef>
                <a:spcPts val="601"/>
              </a:spcBef>
            </a:pPr>
            <a:endParaRPr b="0" lang="fr-FR" sz="1800" spc="-1" strike="noStrike">
              <a:latin typeface="Arial"/>
            </a:endParaRPr>
          </a:p>
          <a:p>
            <a:pPr>
              <a:lnSpc>
                <a:spcPct val="85000"/>
              </a:lnSpc>
              <a:spcBef>
                <a:spcPts val="601"/>
              </a:spcBef>
            </a:pPr>
            <a:endParaRPr b="0" lang="fr-FR" sz="1800" spc="-1" strike="noStrike">
              <a:latin typeface="Arial"/>
            </a:endParaRPr>
          </a:p>
          <a:p>
            <a:pPr algn="ctr">
              <a:lnSpc>
                <a:spcPct val="85000"/>
              </a:lnSpc>
              <a:spcBef>
                <a:spcPts val="601"/>
              </a:spcBef>
            </a:pPr>
            <a:r>
              <a:rPr b="0" lang="fr-FR" sz="2800" spc="-1" strike="noStrike">
                <a:solidFill>
                  <a:srgbClr val="000000"/>
                </a:solidFill>
                <a:latin typeface="Calibri"/>
                <a:ea typeface="DejaVu Sans"/>
              </a:rPr>
              <a:t> </a:t>
            </a:r>
            <a:endParaRPr b="0" lang="fr-FR" sz="2800" spc="-1" strike="noStrike">
              <a:latin typeface="Arial"/>
            </a:endParaRPr>
          </a:p>
        </p:txBody>
      </p:sp>
      <p:sp>
        <p:nvSpPr>
          <p:cNvPr id="800" name="CustomShape 3"/>
          <p:cNvSpPr/>
          <p:nvPr/>
        </p:nvSpPr>
        <p:spPr>
          <a:xfrm>
            <a:off x="810720" y="731520"/>
            <a:ext cx="11946240" cy="2919960"/>
          </a:xfrm>
          <a:prstGeom prst="rect">
            <a:avLst/>
          </a:prstGeom>
          <a:noFill/>
          <a:ln>
            <a:noFill/>
          </a:ln>
        </p:spPr>
        <p:style>
          <a:lnRef idx="0"/>
          <a:fillRef idx="0"/>
          <a:effectRef idx="0"/>
          <a:fontRef idx="minor"/>
        </p:style>
        <p:txBody>
          <a:bodyPr lIns="90000" rIns="90000" tIns="45000" bIns="45000"/>
          <a:p>
            <a:pPr>
              <a:lnSpc>
                <a:spcPct val="85000"/>
              </a:lnSpc>
              <a:spcBef>
                <a:spcPts val="601"/>
              </a:spcBef>
            </a:pPr>
            <a:endParaRPr b="0" lang="fr-FR" sz="1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This is needed to enable auto-completion when creating policies in Ranger for Nifi. </a:t>
            </a: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Note that if this step is skipped, Ranger plugin will still work as usual - it just impacts lookups when creating Nifi policies from the Ranger web interface. </a:t>
            </a: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To access the Nifi repo in Ranger:</a:t>
            </a:r>
            <a:endParaRPr b="0" lang="fr-FR" sz="2800" spc="-1" strike="noStrike">
              <a:latin typeface="Arial"/>
            </a:endParaRPr>
          </a:p>
        </p:txBody>
      </p:sp>
      <p:pic>
        <p:nvPicPr>
          <p:cNvPr id="801" name="Picture 2" descr=""/>
          <p:cNvPicPr/>
          <p:nvPr/>
        </p:nvPicPr>
        <p:blipFill>
          <a:blip r:embed="rId1"/>
          <a:srcRect l="47437" t="12787" r="37205" b="66632"/>
          <a:stretch/>
        </p:blipFill>
        <p:spPr>
          <a:xfrm>
            <a:off x="1333440" y="4043520"/>
            <a:ext cx="2242800" cy="99432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802" name="CustomShape 4"/>
          <p:cNvSpPr/>
          <p:nvPr/>
        </p:nvSpPr>
        <p:spPr>
          <a:xfrm flipV="1">
            <a:off x="1661400" y="5037480"/>
            <a:ext cx="793080" cy="6534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03" name="CustomShape 5"/>
          <p:cNvSpPr/>
          <p:nvPr/>
        </p:nvSpPr>
        <p:spPr>
          <a:xfrm>
            <a:off x="296280" y="5692320"/>
            <a:ext cx="272952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Open Ranger UI from Ambari</a:t>
            </a:r>
            <a:endParaRPr b="0" lang="fr-FR" sz="1600" spc="-1" strike="noStrike">
              <a:latin typeface="Arial"/>
            </a:endParaRPr>
          </a:p>
        </p:txBody>
      </p:sp>
      <p:pic>
        <p:nvPicPr>
          <p:cNvPr id="804" name="Picture 26" descr=""/>
          <p:cNvPicPr/>
          <p:nvPr/>
        </p:nvPicPr>
        <p:blipFill>
          <a:blip r:embed="rId2"/>
          <a:srcRect l="0" t="0" r="45605" b="10642"/>
          <a:stretch/>
        </p:blipFill>
        <p:spPr>
          <a:xfrm>
            <a:off x="7130160" y="3077280"/>
            <a:ext cx="6683760" cy="399312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805" name="Picture 27" descr=""/>
          <p:cNvPicPr/>
          <p:nvPr/>
        </p:nvPicPr>
        <p:blipFill>
          <a:blip r:embed="rId3"/>
          <a:srcRect l="65213" t="25201" r="4551" b="61139"/>
          <a:stretch/>
        </p:blipFill>
        <p:spPr>
          <a:xfrm>
            <a:off x="3555720" y="4487760"/>
            <a:ext cx="3978360" cy="112140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806" name="CustomShape 6"/>
          <p:cNvSpPr/>
          <p:nvPr/>
        </p:nvSpPr>
        <p:spPr>
          <a:xfrm>
            <a:off x="5894640" y="4255200"/>
            <a:ext cx="835200" cy="7401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07" name="CustomShape 7"/>
          <p:cNvSpPr/>
          <p:nvPr/>
        </p:nvSpPr>
        <p:spPr>
          <a:xfrm>
            <a:off x="3788640" y="3918240"/>
            <a:ext cx="421128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Ranger &gt; Access Manager &gt; Nifi &gt; click Edit icon</a:t>
            </a:r>
            <a:endParaRPr b="0" lang="fr-FR" sz="1600" spc="-1" strike="noStrike">
              <a:latin typeface="Arial"/>
            </a:endParaRPr>
          </a:p>
        </p:txBody>
      </p:sp>
      <p:sp>
        <p:nvSpPr>
          <p:cNvPr id="808" name="CustomShape 8"/>
          <p:cNvSpPr/>
          <p:nvPr/>
        </p:nvSpPr>
        <p:spPr>
          <a:xfrm flipV="1">
            <a:off x="7933680" y="6459840"/>
            <a:ext cx="644400" cy="6534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09" name="CustomShape 9"/>
          <p:cNvSpPr/>
          <p:nvPr/>
        </p:nvSpPr>
        <p:spPr>
          <a:xfrm>
            <a:off x="6420240" y="7114680"/>
            <a:ext cx="302652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Update the configs, test and save</a:t>
            </a:r>
            <a:endParaRPr b="0" lang="fr-FR" sz="1600" spc="-1" strike="noStrike">
              <a:latin typeface="Arial"/>
            </a:endParaRPr>
          </a:p>
        </p:txBody>
      </p:sp>
    </p:spTree>
  </p:cSld>
  <p:transition spd="med">
    <p:fade/>
  </p:transition>
  <p:timing>
    <p:tnLst>
      <p:par>
        <p:cTn id="561" dur="indefinite" restart="never" nodeType="tmRoot">
          <p:childTnLst>
            <p:seq>
              <p:cTn id="562"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4. Test Ranger plugin:</a:t>
            </a:r>
            <a:endParaRPr b="0" lang="fr-FR" sz="3600" spc="-1" strike="noStrike">
              <a:latin typeface="Arial"/>
            </a:endParaRPr>
          </a:p>
        </p:txBody>
      </p:sp>
      <p:sp>
        <p:nvSpPr>
          <p:cNvPr id="811" name="CustomShape 2"/>
          <p:cNvSpPr/>
          <p:nvPr/>
        </p:nvSpPr>
        <p:spPr>
          <a:xfrm>
            <a:off x="481680" y="2777040"/>
            <a:ext cx="6931800" cy="1303200"/>
          </a:xfrm>
          <a:prstGeom prst="rect">
            <a:avLst/>
          </a:prstGeom>
          <a:noFill/>
          <a:ln>
            <a:noFill/>
          </a:ln>
        </p:spPr>
        <p:style>
          <a:lnRef idx="0"/>
          <a:fillRef idx="0"/>
          <a:effectRef idx="0"/>
          <a:fontRef idx="minor"/>
        </p:style>
        <p:txBody>
          <a:bodyPr lIns="0" rIns="0" tIns="0" bIns="0" anchor="ctr"/>
          <a:p>
            <a:pPr>
              <a:lnSpc>
                <a:spcPct val="85000"/>
              </a:lnSpc>
              <a:spcBef>
                <a:spcPts val="601"/>
              </a:spcBef>
            </a:pPr>
            <a:endParaRPr b="0" lang="fr-FR" sz="1800" spc="-1" strike="noStrike">
              <a:latin typeface="Arial"/>
            </a:endParaRPr>
          </a:p>
          <a:p>
            <a:pPr>
              <a:lnSpc>
                <a:spcPct val="85000"/>
              </a:lnSpc>
              <a:spcBef>
                <a:spcPts val="601"/>
              </a:spcBef>
            </a:pPr>
            <a:endParaRPr b="0" lang="fr-FR" sz="1800" spc="-1" strike="noStrike">
              <a:latin typeface="Arial"/>
            </a:endParaRPr>
          </a:p>
          <a:p>
            <a:pPr algn="ctr">
              <a:lnSpc>
                <a:spcPct val="85000"/>
              </a:lnSpc>
              <a:spcBef>
                <a:spcPts val="601"/>
              </a:spcBef>
            </a:pPr>
            <a:r>
              <a:rPr b="0" lang="fr-FR" sz="2800" spc="-1" strike="noStrike">
                <a:solidFill>
                  <a:srgbClr val="000000"/>
                </a:solidFill>
                <a:latin typeface="Calibri"/>
                <a:ea typeface="DejaVu Sans"/>
              </a:rPr>
              <a:t> </a:t>
            </a:r>
            <a:endParaRPr b="0" lang="fr-FR" sz="2800" spc="-1" strike="noStrike">
              <a:latin typeface="Arial"/>
            </a:endParaRPr>
          </a:p>
        </p:txBody>
      </p:sp>
      <p:sp>
        <p:nvSpPr>
          <p:cNvPr id="812" name="CustomShape 3"/>
          <p:cNvSpPr/>
          <p:nvPr/>
        </p:nvSpPr>
        <p:spPr>
          <a:xfrm>
            <a:off x="810720" y="731520"/>
            <a:ext cx="11946240" cy="3873960"/>
          </a:xfrm>
          <a:prstGeom prst="rect">
            <a:avLst/>
          </a:prstGeom>
          <a:noFill/>
          <a:ln>
            <a:noFill/>
          </a:ln>
        </p:spPr>
        <p:style>
          <a:lnRef idx="0"/>
          <a:fillRef idx="0"/>
          <a:effectRef idx="0"/>
          <a:fontRef idx="minor"/>
        </p:style>
        <p:txBody>
          <a:bodyPr lIns="90000" rIns="90000" tIns="45000" bIns="45000"/>
          <a:p>
            <a:pPr>
              <a:lnSpc>
                <a:spcPct val="85000"/>
              </a:lnSpc>
              <a:spcBef>
                <a:spcPts val="601"/>
              </a:spcBef>
            </a:pPr>
            <a:endParaRPr b="0" lang="fr-FR" sz="1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First attempt to open Nifi UI results in "Access denied" due to insufficient permissions:</a:t>
            </a: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Navigate to the ‘Audit’ tab to verify Ranger Nifi plugin is working and auditing is done properly:</a:t>
            </a:r>
            <a:endParaRPr b="0" lang="fr-FR" sz="2800" spc="-1" strike="noStrike">
              <a:latin typeface="Arial"/>
            </a:endParaRPr>
          </a:p>
        </p:txBody>
      </p:sp>
      <p:pic>
        <p:nvPicPr>
          <p:cNvPr id="813" name="Picture 2" descr=""/>
          <p:cNvPicPr/>
          <p:nvPr/>
        </p:nvPicPr>
        <p:blipFill>
          <a:blip r:embed="rId1"/>
          <a:srcRect l="0" t="6093" r="13644" b="37036"/>
          <a:stretch/>
        </p:blipFill>
        <p:spPr>
          <a:xfrm>
            <a:off x="1498680" y="2010960"/>
            <a:ext cx="9167760" cy="154476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814" name="Picture 3" descr=""/>
          <p:cNvPicPr/>
          <p:nvPr/>
        </p:nvPicPr>
        <p:blipFill>
          <a:blip r:embed="rId2"/>
          <a:srcRect l="3616" t="43796" r="6835" b="20602"/>
          <a:stretch/>
        </p:blipFill>
        <p:spPr>
          <a:xfrm>
            <a:off x="1396800" y="4593600"/>
            <a:ext cx="12063240" cy="2179800"/>
          </a:xfrm>
          <a:prstGeom prst="rect">
            <a:avLst/>
          </a:prstGeom>
          <a:ln w="38160">
            <a:solidFill>
              <a:srgbClr val="000000"/>
            </a:solidFill>
            <a:miter/>
          </a:ln>
          <a:effectLst>
            <a:outerShdw algn="tl" blurRad="50800" dir="2700000" dist="38100" rotWithShape="0">
              <a:srgbClr val="000000">
                <a:alpha val="43000"/>
              </a:srgbClr>
            </a:outerShdw>
          </a:effectLst>
        </p:spPr>
      </p:pic>
    </p:spTree>
  </p:cSld>
  <p:transition spd="med">
    <p:fade/>
  </p:transition>
  <p:timing>
    <p:tnLst>
      <p:par>
        <p:cTn id="563" dur="indefinite" restart="never" nodeType="tmRoot">
          <p:childTnLst>
            <p:seq>
              <p:cTn id="564"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5. Create Ranger users and policies:</a:t>
            </a:r>
            <a:endParaRPr b="0" lang="fr-FR" sz="3600" spc="-1" strike="noStrike">
              <a:latin typeface="Arial"/>
            </a:endParaRPr>
          </a:p>
        </p:txBody>
      </p:sp>
      <p:sp>
        <p:nvSpPr>
          <p:cNvPr id="816" name="CustomShape 2"/>
          <p:cNvSpPr/>
          <p:nvPr/>
        </p:nvSpPr>
        <p:spPr>
          <a:xfrm>
            <a:off x="810720" y="731520"/>
            <a:ext cx="11946240" cy="6584040"/>
          </a:xfrm>
          <a:prstGeom prst="rect">
            <a:avLst/>
          </a:prstGeom>
          <a:noFill/>
          <a:ln>
            <a:noFill/>
          </a:ln>
        </p:spPr>
        <p:style>
          <a:lnRef idx="0"/>
          <a:fillRef idx="0"/>
          <a:effectRef idx="0"/>
          <a:fontRef idx="minor"/>
        </p:style>
        <p:txBody>
          <a:bodyPr lIns="90000" rIns="90000" tIns="45000" bIns="45000"/>
          <a:p>
            <a:pPr>
              <a:lnSpc>
                <a:spcPct val="85000"/>
              </a:lnSpc>
              <a:spcBef>
                <a:spcPts val="601"/>
              </a:spcBef>
            </a:pPr>
            <a:endParaRPr b="0" lang="fr-FR" sz="1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Create NiFi admin user, proxy users for each nodes in cluster and create policies for them to access NiFi UI.</a:t>
            </a: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p:txBody>
      </p:sp>
      <p:pic>
        <p:nvPicPr>
          <p:cNvPr id="817" name="Picture 6" descr=""/>
          <p:cNvPicPr/>
          <p:nvPr/>
        </p:nvPicPr>
        <p:blipFill>
          <a:blip r:embed="rId1"/>
          <a:stretch/>
        </p:blipFill>
        <p:spPr>
          <a:xfrm>
            <a:off x="1278360" y="2136960"/>
            <a:ext cx="12839040" cy="102816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818" name="CustomShape 3"/>
          <p:cNvSpPr/>
          <p:nvPr/>
        </p:nvSpPr>
        <p:spPr>
          <a:xfrm flipH="1">
            <a:off x="3364560" y="2362320"/>
            <a:ext cx="951840" cy="4734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19" name="CustomShape 4"/>
          <p:cNvSpPr/>
          <p:nvPr/>
        </p:nvSpPr>
        <p:spPr>
          <a:xfrm>
            <a:off x="4317840" y="2199240"/>
            <a:ext cx="260244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Create/Sync Users in Ranger</a:t>
            </a:r>
            <a:endParaRPr b="0" lang="fr-FR" sz="1600" spc="-1" strike="noStrike">
              <a:latin typeface="Arial"/>
            </a:endParaRPr>
          </a:p>
        </p:txBody>
      </p:sp>
      <p:pic>
        <p:nvPicPr>
          <p:cNvPr id="820" name="Picture 16" descr=""/>
          <p:cNvPicPr/>
          <p:nvPr/>
        </p:nvPicPr>
        <p:blipFill>
          <a:blip r:embed="rId2"/>
          <a:srcRect l="0" t="0" r="1561" b="9999"/>
          <a:stretch/>
        </p:blipFill>
        <p:spPr>
          <a:xfrm>
            <a:off x="1270080" y="3418920"/>
            <a:ext cx="12909960" cy="314280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821" name="CustomShape 5"/>
          <p:cNvSpPr/>
          <p:nvPr/>
        </p:nvSpPr>
        <p:spPr>
          <a:xfrm flipH="1" flipV="1">
            <a:off x="3470400" y="6096240"/>
            <a:ext cx="702000" cy="10735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22" name="CustomShape 6"/>
          <p:cNvSpPr/>
          <p:nvPr/>
        </p:nvSpPr>
        <p:spPr>
          <a:xfrm>
            <a:off x="4173840" y="6903000"/>
            <a:ext cx="2026800" cy="72864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Create Access policies for those users</a:t>
            </a:r>
            <a:endParaRPr b="0" lang="fr-FR" sz="1600" spc="-1" strike="noStrike">
              <a:latin typeface="Arial"/>
            </a:endParaRPr>
          </a:p>
        </p:txBody>
      </p:sp>
    </p:spTree>
  </p:cSld>
  <p:transition spd="med">
    <p:fade/>
  </p:transition>
  <p:timing>
    <p:tnLst>
      <p:par>
        <p:cTn id="565" dur="indefinite" restart="never" nodeType="tmRoot">
          <p:childTnLst>
            <p:seq>
              <p:cTn id="566"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841320" y="392400"/>
            <a:ext cx="13166640" cy="484200"/>
          </a:xfrm>
          <a:prstGeom prst="rect">
            <a:avLst/>
          </a:prstGeom>
          <a:noFill/>
          <a:ln>
            <a:noFill/>
          </a:ln>
        </p:spPr>
        <p:style>
          <a:lnRef idx="0"/>
          <a:fillRef idx="0"/>
          <a:effectRef idx="0"/>
          <a:fontRef idx="minor"/>
        </p:style>
        <p:txBody>
          <a:bodyPr lIns="0" rIns="0" tIns="0" bIns="0" anchor="ctr"/>
          <a:p>
            <a:pPr marL="457200" indent="-456480">
              <a:lnSpc>
                <a:spcPct val="85000"/>
              </a:lnSpc>
              <a:spcBef>
                <a:spcPts val="601"/>
              </a:spcBef>
            </a:pPr>
            <a:r>
              <a:rPr b="1" lang="fr-FR" sz="3600" spc="-1" strike="noStrike">
                <a:solidFill>
                  <a:srgbClr val="000000"/>
                </a:solidFill>
                <a:latin typeface="Calibri"/>
                <a:ea typeface="ヒラギノ角ゴ Pro W3"/>
              </a:rPr>
              <a:t>6. Test Nifi access as nifiadmin user:</a:t>
            </a:r>
            <a:endParaRPr b="0" lang="fr-FR" sz="3600" spc="-1" strike="noStrike">
              <a:latin typeface="Arial"/>
            </a:endParaRPr>
          </a:p>
        </p:txBody>
      </p:sp>
      <p:sp>
        <p:nvSpPr>
          <p:cNvPr id="824" name="CustomShape 2"/>
          <p:cNvSpPr/>
          <p:nvPr/>
        </p:nvSpPr>
        <p:spPr>
          <a:xfrm>
            <a:off x="810720" y="731520"/>
            <a:ext cx="11946240" cy="6507000"/>
          </a:xfrm>
          <a:prstGeom prst="rect">
            <a:avLst/>
          </a:prstGeom>
          <a:noFill/>
          <a:ln>
            <a:noFill/>
          </a:ln>
        </p:spPr>
        <p:style>
          <a:lnRef idx="0"/>
          <a:fillRef idx="0"/>
          <a:effectRef idx="0"/>
          <a:fontRef idx="minor"/>
        </p:style>
        <p:txBody>
          <a:bodyPr lIns="90000" rIns="90000" tIns="45000" bIns="45000"/>
          <a:p>
            <a:pPr>
              <a:lnSpc>
                <a:spcPct val="85000"/>
              </a:lnSpc>
              <a:spcBef>
                <a:spcPts val="601"/>
              </a:spcBef>
            </a:pPr>
            <a:endParaRPr b="0" lang="fr-FR" sz="1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Note that it may take up to 30s after creating the policies in Ranger UI for them to take affect.</a:t>
            </a:r>
            <a:endParaRPr b="0" lang="fr-FR" sz="2800" spc="-1" strike="noStrike">
              <a:latin typeface="Arial"/>
            </a:endParaRPr>
          </a:p>
          <a:p>
            <a:pPr marL="457200" indent="-456480">
              <a:lnSpc>
                <a:spcPct val="85000"/>
              </a:lnSpc>
              <a:spcBef>
                <a:spcPts val="601"/>
              </a:spcBef>
              <a:buClr>
                <a:srgbClr val="3fae2a"/>
              </a:buClr>
              <a:buFont typeface="Wingdings" charset="2"/>
              <a:buChar char=""/>
            </a:pPr>
            <a:r>
              <a:rPr b="0" lang="fr-FR" sz="2800" spc="-1" strike="noStrike">
                <a:solidFill>
                  <a:srgbClr val="000000"/>
                </a:solidFill>
                <a:latin typeface="Calibri"/>
                <a:ea typeface="DejaVu Sans"/>
              </a:rPr>
              <a:t>Now you could login in as admin user who was given privileges in ranger</a:t>
            </a: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a:p>
            <a:pPr>
              <a:lnSpc>
                <a:spcPct val="85000"/>
              </a:lnSpc>
              <a:spcBef>
                <a:spcPts val="601"/>
              </a:spcBef>
            </a:pPr>
            <a:endParaRPr b="0" lang="fr-FR" sz="2800" spc="-1" strike="noStrike">
              <a:latin typeface="Arial"/>
            </a:endParaRPr>
          </a:p>
        </p:txBody>
      </p:sp>
      <p:pic>
        <p:nvPicPr>
          <p:cNvPr id="825" name="Picture 2" descr=""/>
          <p:cNvPicPr/>
          <p:nvPr/>
        </p:nvPicPr>
        <p:blipFill>
          <a:blip r:embed="rId1"/>
          <a:srcRect l="0" t="0" r="0" b="56000"/>
          <a:stretch/>
        </p:blipFill>
        <p:spPr>
          <a:xfrm>
            <a:off x="1058400" y="2574360"/>
            <a:ext cx="11280240" cy="2865600"/>
          </a:xfrm>
          <a:prstGeom prst="rect">
            <a:avLst/>
          </a:prstGeom>
          <a:ln w="38160">
            <a:solidFill>
              <a:srgbClr val="000000"/>
            </a:solidFill>
            <a:miter/>
          </a:ln>
          <a:effectLst>
            <a:outerShdw algn="tl" blurRad="50800" dir="2700000" dist="38100" rotWithShape="0">
              <a:srgbClr val="000000">
                <a:alpha val="43000"/>
              </a:srgbClr>
            </a:outerShdw>
          </a:effectLst>
        </p:spPr>
      </p:pic>
      <p:pic>
        <p:nvPicPr>
          <p:cNvPr id="826" name="Picture 12" descr=""/>
          <p:cNvPicPr/>
          <p:nvPr/>
        </p:nvPicPr>
        <p:blipFill>
          <a:blip r:embed="rId2"/>
          <a:srcRect l="2602" t="26277" r="2207" b="46124"/>
          <a:stretch/>
        </p:blipFill>
        <p:spPr>
          <a:xfrm>
            <a:off x="1058400" y="5609880"/>
            <a:ext cx="11301480" cy="1862280"/>
          </a:xfrm>
          <a:prstGeom prst="rect">
            <a:avLst/>
          </a:prstGeom>
          <a:ln w="38160">
            <a:solidFill>
              <a:srgbClr val="000000"/>
            </a:solidFill>
            <a:miter/>
          </a:ln>
          <a:effectLst>
            <a:outerShdw algn="tl" blurRad="50800" dir="2700000" dist="38100" rotWithShape="0">
              <a:srgbClr val="000000">
                <a:alpha val="43000"/>
              </a:srgbClr>
            </a:outerShdw>
          </a:effectLst>
        </p:spPr>
      </p:pic>
      <p:sp>
        <p:nvSpPr>
          <p:cNvPr id="827" name="CustomShape 3"/>
          <p:cNvSpPr/>
          <p:nvPr/>
        </p:nvSpPr>
        <p:spPr>
          <a:xfrm flipH="1">
            <a:off x="8592480" y="6279480"/>
            <a:ext cx="3924360" cy="4730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28" name="CustomShape 4"/>
          <p:cNvSpPr/>
          <p:nvPr/>
        </p:nvSpPr>
        <p:spPr>
          <a:xfrm>
            <a:off x="12518280" y="5802480"/>
            <a:ext cx="2026800" cy="114192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You could see the audit log in ranger is populated with latest access.</a:t>
            </a:r>
            <a:endParaRPr b="0" lang="fr-FR" sz="1600" spc="-1" strike="noStrike">
              <a:latin typeface="Arial"/>
            </a:endParaRPr>
          </a:p>
        </p:txBody>
      </p:sp>
      <p:sp>
        <p:nvSpPr>
          <p:cNvPr id="829" name="CustomShape 5"/>
          <p:cNvSpPr/>
          <p:nvPr/>
        </p:nvSpPr>
        <p:spPr>
          <a:xfrm flipH="1" flipV="1">
            <a:off x="10814760" y="2984040"/>
            <a:ext cx="1617480" cy="7599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5"/>
          </a:lnRef>
          <a:fillRef idx="0">
            <a:schemeClr val="accent5"/>
          </a:fillRef>
          <a:effectRef idx="1">
            <a:schemeClr val="accent5"/>
          </a:effectRef>
          <a:fontRef idx="minor"/>
        </p:style>
      </p:sp>
      <p:sp>
        <p:nvSpPr>
          <p:cNvPr id="830" name="CustomShape 6"/>
          <p:cNvSpPr/>
          <p:nvPr/>
        </p:nvSpPr>
        <p:spPr>
          <a:xfrm>
            <a:off x="12433320" y="3477960"/>
            <a:ext cx="2026800" cy="72864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Login as Admin user created in Ranger</a:t>
            </a:r>
            <a:endParaRPr b="0" lang="fr-FR" sz="1600" spc="-1" strike="noStrike">
              <a:latin typeface="Arial"/>
            </a:endParaRPr>
          </a:p>
        </p:txBody>
      </p:sp>
      <p:sp>
        <p:nvSpPr>
          <p:cNvPr id="831" name="CustomShape 7"/>
          <p:cNvSpPr/>
          <p:nvPr/>
        </p:nvSpPr>
        <p:spPr>
          <a:xfrm>
            <a:off x="4733640" y="7631280"/>
            <a:ext cx="5149800" cy="522000"/>
          </a:xfrm>
          <a:prstGeom prst="rect">
            <a:avLst/>
          </a:prstGeom>
          <a:ln>
            <a:solidFill>
              <a:srgbClr val="3bad26"/>
            </a:solidFill>
            <a:round/>
          </a:ln>
          <a:effectLst>
            <a:outerShdw blurRad="40000" dir="5400000" dist="20000" rotWithShape="0">
              <a:srgbClr val="000000">
                <a:alpha val="38000"/>
              </a:srgbClr>
            </a:outerShdw>
          </a:effectLst>
        </p:spPr>
        <p:style>
          <a:lnRef idx="1">
            <a:schemeClr val="accent1"/>
          </a:lnRef>
          <a:fillRef idx="2">
            <a:schemeClr val="accent1"/>
          </a:fillRef>
          <a:effectRef idx="1">
            <a:schemeClr val="accent1"/>
          </a:effectRef>
          <a:fontRef idx="minor"/>
        </p:style>
        <p:txBody>
          <a:bodyPr lIns="109800" rIns="109800" tIns="54720" bIns="54720"/>
          <a:p>
            <a:pPr algn="ctr">
              <a:lnSpc>
                <a:spcPct val="85000"/>
              </a:lnSpc>
              <a:spcBef>
                <a:spcPts val="601"/>
              </a:spcBef>
            </a:pPr>
            <a:r>
              <a:rPr b="0" lang="fr-FR" sz="1600" spc="-1" strike="noStrike">
                <a:solidFill>
                  <a:srgbClr val="000000"/>
                </a:solidFill>
                <a:latin typeface="Calibri"/>
                <a:ea typeface="DejaVu Sans"/>
              </a:rPr>
              <a:t>Now you can add more users and policies for their access</a:t>
            </a:r>
            <a:endParaRPr b="0" lang="fr-FR" sz="1600" spc="-1" strike="noStrike">
              <a:latin typeface="Arial"/>
            </a:endParaRPr>
          </a:p>
        </p:txBody>
      </p:sp>
    </p:spTree>
  </p:cSld>
  <p:transition spd="med">
    <p:fade/>
  </p:transition>
  <p:timing>
    <p:tnLst>
      <p:par>
        <p:cTn id="567" dur="indefinite" restart="never" nodeType="tmRoot">
          <p:childTnLst>
            <p:seq>
              <p:cTn id="56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841320" y="3323520"/>
            <a:ext cx="11924280" cy="968760"/>
          </a:xfrm>
          <a:prstGeom prst="rect">
            <a:avLst/>
          </a:prstGeom>
          <a:noFill/>
          <a:ln>
            <a:noFill/>
          </a:ln>
        </p:spPr>
        <p:style>
          <a:lnRef idx="0"/>
          <a:fillRef idx="0"/>
          <a:effectRef idx="0"/>
          <a:fontRef idx="minor"/>
        </p:style>
        <p:txBody>
          <a:bodyPr lIns="0" rIns="0" tIns="0" bIns="0" anchor="b"/>
          <a:p>
            <a:pPr>
              <a:lnSpc>
                <a:spcPct val="85000"/>
              </a:lnSpc>
            </a:pPr>
            <a:r>
              <a:rPr b="1" lang="fr-FR" sz="7200" spc="-1" strike="noStrike">
                <a:solidFill>
                  <a:srgbClr val="ffffff"/>
                </a:solidFill>
                <a:latin typeface="Calibri"/>
                <a:ea typeface="ヒラギノ角ゴ Pro W3"/>
              </a:rPr>
              <a:t>HDF Best Practices</a:t>
            </a:r>
            <a:endParaRPr b="0" lang="fr-FR" sz="7200" spc="-1" strike="noStrike">
              <a:latin typeface="Arial"/>
            </a:endParaRPr>
          </a:p>
        </p:txBody>
      </p:sp>
    </p:spTree>
  </p:cSld>
  <p:transition spd="med">
    <p:fade/>
  </p:transition>
  <p:timing>
    <p:tnLst>
      <p:par>
        <p:cTn id="355" dur="indefinite" restart="never" nodeType="tmRoot">
          <p:childTnLst>
            <p:seq>
              <p:cTn id="35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841320" y="674640"/>
            <a:ext cx="13166640" cy="484200"/>
          </a:xfrm>
          <a:prstGeom prst="rect">
            <a:avLst/>
          </a:prstGeom>
          <a:noFill/>
          <a:ln>
            <a:noFill/>
          </a:ln>
        </p:spPr>
        <p:style>
          <a:lnRef idx="0"/>
          <a:fillRef idx="0"/>
          <a:effectRef idx="0"/>
          <a:fontRef idx="minor"/>
        </p:style>
        <p:txBody>
          <a:bodyPr lIns="0" rIns="0" tIns="0" bIns="0" anchor="ctr"/>
          <a:p>
            <a:pPr>
              <a:lnSpc>
                <a:spcPct val="85000"/>
              </a:lnSpc>
            </a:pPr>
            <a:r>
              <a:rPr b="1" lang="fr-FR" sz="3600" spc="-1" strike="noStrike">
                <a:solidFill>
                  <a:srgbClr val="000000"/>
                </a:solidFill>
                <a:latin typeface="Calibri"/>
                <a:ea typeface="ヒラギノ角ゴ Pro W3"/>
              </a:rPr>
              <a:t>HDF Best Practices</a:t>
            </a:r>
            <a:endParaRPr b="0" lang="fr-FR" sz="3600" spc="-1" strike="noStrike">
              <a:latin typeface="Arial"/>
            </a:endParaRPr>
          </a:p>
        </p:txBody>
      </p:sp>
      <p:sp>
        <p:nvSpPr>
          <p:cNvPr id="532" name="CustomShape 2"/>
          <p:cNvSpPr/>
          <p:nvPr/>
        </p:nvSpPr>
        <p:spPr>
          <a:xfrm>
            <a:off x="731520" y="1067760"/>
            <a:ext cx="13166640" cy="5099040"/>
          </a:xfrm>
          <a:prstGeom prst="rect">
            <a:avLst/>
          </a:prstGeom>
          <a:noFill/>
          <a:ln>
            <a:noFill/>
          </a:ln>
        </p:spPr>
        <p:style>
          <a:lnRef idx="0"/>
          <a:fillRef idx="0"/>
          <a:effectRef idx="0"/>
          <a:fontRef idx="minor"/>
        </p:style>
        <p:txBody>
          <a:bodyPr lIns="109800" rIns="109800" tIns="54720" bIns="54720"/>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Its Important to understand your Data flow's behavior when it comes to  Resource consumption.</a:t>
            </a:r>
            <a:endParaRPr b="0" lang="fr-FR" sz="2600" spc="-1" strike="noStrike">
              <a:latin typeface="Arial"/>
            </a:endParaRPr>
          </a:p>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NiFi is pre-configured to run with very minimal configuration to get started.  </a:t>
            </a:r>
            <a:endParaRPr b="0" lang="fr-FR" sz="2600" spc="-1" strike="noStrike">
              <a:latin typeface="Arial"/>
            </a:endParaRPr>
          </a:p>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This may get you up and running, but that basic configuration is far from ideal for high volume/high performance dataflows. </a:t>
            </a:r>
            <a:endParaRPr b="0" lang="fr-FR" sz="2600" spc="-1" strike="noStrike">
              <a:latin typeface="Arial"/>
            </a:endParaRPr>
          </a:p>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Some NiFi processors can be CPU, I/O or memory intensive. </a:t>
            </a:r>
            <a:endParaRPr b="0" lang="fr-FR" sz="2600" spc="-1" strike="noStrike">
              <a:latin typeface="Arial"/>
            </a:endParaRPr>
          </a:p>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In fact some can be intensive in all three areas. </a:t>
            </a:r>
            <a:endParaRPr b="0" lang="fr-FR" sz="2600" spc="-1" strike="noStrike">
              <a:latin typeface="Arial"/>
            </a:endParaRPr>
          </a:p>
          <a:p>
            <a:pPr marL="343080" indent="-342360">
              <a:lnSpc>
                <a:spcPct val="140000"/>
              </a:lnSpc>
              <a:buClr>
                <a:srgbClr val="3fae2a"/>
              </a:buClr>
              <a:buFont typeface="Arial"/>
              <a:buChar char="•"/>
            </a:pPr>
            <a:r>
              <a:rPr b="0" lang="fr-FR" sz="2600" spc="-1" strike="noStrike">
                <a:solidFill>
                  <a:srgbClr val="000000"/>
                </a:solidFill>
                <a:latin typeface="Calibri"/>
                <a:ea typeface="DejaVu Sans"/>
              </a:rPr>
              <a:t>Here we will focus on the areas where you can improve performance by changing some out of the box default values. </a:t>
            </a:r>
            <a:endParaRPr b="0" lang="fr-FR" sz="2600" spc="-1" strike="noStrike">
              <a:latin typeface="Arial"/>
            </a:endParaRPr>
          </a:p>
        </p:txBody>
      </p:sp>
    </p:spTree>
  </p:cSld>
  <p:timing>
    <p:tnLst>
      <p:par>
        <p:cTn id="357" dur="indefinite" restart="never" nodeType="tmRoot">
          <p:childTnLst>
            <p:seq>
              <p:cTn id="35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TrainingTemplate-032916.potx</Template>
  <TotalTime>25754</TotalTime>
  <Application>LibreOffice/6.0.7.3$Linux_X86_64 LibreOffice_project/00m0$Build-3</Application>
  <Words>64501</Words>
  <Paragraphs>6956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2016-03-10T17:50:14Z</dcterms:created>
  <dc:creator>Bluewave</dc:creator>
  <dc:description/>
  <dc:language>fr-FR</dc:language>
  <cp:lastModifiedBy/>
  <dcterms:modified xsi:type="dcterms:W3CDTF">2019-12-19T22:07:47Z</dcterms:modified>
  <cp:revision>849</cp:revision>
  <dc:subject/>
  <dc:title>Presentation Title Goes Here with a Maximum of Three Lines of Copy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15.0039</vt:lpwstr>
  </property>
  <property fmtid="{D5CDD505-2E9C-101B-9397-08002B2CF9AE}" pid="3" name="ContentTypeId">
    <vt:lpwstr>0x01010066910ADB61686C45A75A7A744D7D5C8E0070B1B7F8E8AAE54DB32089E8F40711CD</vt:lpwstr>
  </property>
  <property fmtid="{D5CDD505-2E9C-101B-9397-08002B2CF9AE}" pid="4" name="HiddenSlides">
    <vt:i4>8</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391</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477</vt:i4>
  </property>
</Properties>
</file>